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0" r:id="rId2"/>
    <p:sldMasterId id="2147483733" r:id="rId3"/>
  </p:sldMasterIdLst>
  <p:notesMasterIdLst>
    <p:notesMasterId r:id="rId82"/>
  </p:notesMasterIdLst>
  <p:sldIdLst>
    <p:sldId id="256" r:id="rId4"/>
    <p:sldId id="1157" r:id="rId5"/>
    <p:sldId id="1177" r:id="rId6"/>
    <p:sldId id="894" r:id="rId7"/>
    <p:sldId id="774" r:id="rId8"/>
    <p:sldId id="775" r:id="rId9"/>
    <p:sldId id="948" r:id="rId10"/>
    <p:sldId id="1037" r:id="rId11"/>
    <p:sldId id="1154" r:id="rId12"/>
    <p:sldId id="1158" r:id="rId13"/>
    <p:sldId id="1156" r:id="rId14"/>
    <p:sldId id="1155" r:id="rId15"/>
    <p:sldId id="829" r:id="rId16"/>
    <p:sldId id="1179" r:id="rId17"/>
    <p:sldId id="1201" r:id="rId18"/>
    <p:sldId id="849" r:id="rId19"/>
    <p:sldId id="1216" r:id="rId20"/>
    <p:sldId id="826" r:id="rId21"/>
    <p:sldId id="895" r:id="rId22"/>
    <p:sldId id="1162" r:id="rId23"/>
    <p:sldId id="827" r:id="rId24"/>
    <p:sldId id="1218" r:id="rId25"/>
    <p:sldId id="1159" r:id="rId26"/>
    <p:sldId id="833" r:id="rId27"/>
    <p:sldId id="903" r:id="rId28"/>
    <p:sldId id="1163" r:id="rId29"/>
    <p:sldId id="834" r:id="rId30"/>
    <p:sldId id="904" r:id="rId31"/>
    <p:sldId id="839" r:id="rId32"/>
    <p:sldId id="1164" r:id="rId33"/>
    <p:sldId id="840" r:id="rId34"/>
    <p:sldId id="878" r:id="rId35"/>
    <p:sldId id="918" r:id="rId36"/>
    <p:sldId id="879" r:id="rId37"/>
    <p:sldId id="880" r:id="rId38"/>
    <p:sldId id="881" r:id="rId39"/>
    <p:sldId id="884" r:id="rId40"/>
    <p:sldId id="882" r:id="rId41"/>
    <p:sldId id="886" r:id="rId42"/>
    <p:sldId id="887" r:id="rId43"/>
    <p:sldId id="927" r:id="rId44"/>
    <p:sldId id="888" r:id="rId45"/>
    <p:sldId id="905" r:id="rId46"/>
    <p:sldId id="1165" r:id="rId47"/>
    <p:sldId id="919" r:id="rId48"/>
    <p:sldId id="906" r:id="rId49"/>
    <p:sldId id="925" r:id="rId50"/>
    <p:sldId id="1219" r:id="rId51"/>
    <p:sldId id="920" r:id="rId52"/>
    <p:sldId id="923" r:id="rId53"/>
    <p:sldId id="924" r:id="rId54"/>
    <p:sldId id="841" r:id="rId55"/>
    <p:sldId id="931" r:id="rId56"/>
    <p:sldId id="909" r:id="rId57"/>
    <p:sldId id="1167" r:id="rId58"/>
    <p:sldId id="912" r:id="rId59"/>
    <p:sldId id="908" r:id="rId60"/>
    <p:sldId id="851" r:id="rId61"/>
    <p:sldId id="1168" r:id="rId62"/>
    <p:sldId id="848" r:id="rId63"/>
    <p:sldId id="1169" r:id="rId64"/>
    <p:sldId id="865" r:id="rId65"/>
    <p:sldId id="898" r:id="rId66"/>
    <p:sldId id="1170" r:id="rId67"/>
    <p:sldId id="867" r:id="rId68"/>
    <p:sldId id="1171" r:id="rId69"/>
    <p:sldId id="846" r:id="rId70"/>
    <p:sldId id="921" r:id="rId71"/>
    <p:sldId id="1175" r:id="rId72"/>
    <p:sldId id="1161" r:id="rId73"/>
    <p:sldId id="859" r:id="rId74"/>
    <p:sldId id="864" r:id="rId75"/>
    <p:sldId id="1176" r:id="rId76"/>
    <p:sldId id="1178" r:id="rId77"/>
    <p:sldId id="899" r:id="rId78"/>
    <p:sldId id="1220" r:id="rId79"/>
    <p:sldId id="913" r:id="rId80"/>
    <p:sldId id="694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 Smith" initials="RS" lastIdx="2" clrIdx="0">
    <p:extLst>
      <p:ext uri="{19B8F6BF-5375-455C-9EA6-DF929625EA0E}">
        <p15:presenceInfo xmlns:p15="http://schemas.microsoft.com/office/powerpoint/2012/main" userId="S::RSmith@laureateinstitute.org::3f28d417-1a91-4316-a373-6e6c807762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717171"/>
    <a:srgbClr val="FFFFFF"/>
    <a:srgbClr val="1C1C1C"/>
    <a:srgbClr val="040404"/>
    <a:srgbClr val="CECECE"/>
    <a:srgbClr val="343434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EE650B-1E4D-4B33-B09F-BEA8EC9539B3}" v="524" dt="2024-08-24T15:23:30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3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commentAuthors" Target="commentAuthor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179E3-1862-4958-A0EE-1E54BA0C451F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802A5-0BDA-489C-9144-C0677DB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67D659-8F16-42ED-BA6A-6A3ABE96FC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67D659-8F16-42ED-BA6A-6A3ABE96FC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40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888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125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1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6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0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69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3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29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3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5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397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5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0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8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6"/>
            <a:ext cx="7848600" cy="1927225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627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3791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70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657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727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5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262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436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6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9504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8"/>
            <a:ext cx="2139696" cy="424361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9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0357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91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137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9501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066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7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14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03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94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Arial"/>
              </a:rPr>
              <a:pPr/>
              <a:t>Monday, August 26, 2024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9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>
                <a:latin typeface="Arial"/>
              </a:rPr>
              <a:pPr/>
              <a:t>Monday, August 26, 2024</a:t>
            </a:fld>
            <a:endParaRPr lang="en-US" dirty="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05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462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6073"/>
            <a:ext cx="8229600" cy="389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9ED5F-A4B8-2241-9A10-EF1FE44734FE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ine.eps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3142" y="784396"/>
            <a:ext cx="7810500" cy="38100"/>
          </a:xfrm>
          <a:prstGeom prst="rect">
            <a:avLst/>
          </a:prstGeom>
        </p:spPr>
      </p:pic>
      <p:pic>
        <p:nvPicPr>
          <p:cNvPr id="8" name="Picture 7" descr="LIBR_full_color_logo.eps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837" y="163009"/>
            <a:ext cx="2651577" cy="5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>
                <a:latin typeface="Arial"/>
              </a:rPr>
              <a:pPr/>
              <a:t>Monday, August 26, 2024</a:t>
            </a:fld>
            <a:endParaRPr lang="en-US" dirty="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65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1540" indent="-10287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02870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16586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44018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8.tiff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47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56.tiff"/><Relationship Id="rId7" Type="http://schemas.openxmlformats.org/officeDocument/2006/relationships/image" Target="../media/image5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0.tiff"/><Relationship Id="rId4" Type="http://schemas.openxmlformats.org/officeDocument/2006/relationships/image" Target="../media/image57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60.tiff"/><Relationship Id="rId7" Type="http://schemas.openxmlformats.org/officeDocument/2006/relationships/image" Target="../media/image46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tiff"/><Relationship Id="rId9" Type="http://schemas.openxmlformats.org/officeDocument/2006/relationships/image" Target="../media/image4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8.tiff"/><Relationship Id="rId7" Type="http://schemas.openxmlformats.org/officeDocument/2006/relationships/image" Target="../media/image58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Relationship Id="rId9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6.tiff"/><Relationship Id="rId7" Type="http://schemas.openxmlformats.org/officeDocument/2006/relationships/image" Target="../media/image5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0.tiff"/><Relationship Id="rId4" Type="http://schemas.openxmlformats.org/officeDocument/2006/relationships/image" Target="../media/image5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5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image" Target="../media/image6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5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8.png"/><Relationship Id="rId7" Type="http://schemas.openxmlformats.org/officeDocument/2006/relationships/image" Target="../media/image51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62.tif"/><Relationship Id="rId7" Type="http://schemas.openxmlformats.org/officeDocument/2006/relationships/image" Target="../media/image63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62.tif"/><Relationship Id="rId7" Type="http://schemas.openxmlformats.org/officeDocument/2006/relationships/image" Target="../media/image63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2.tif"/><Relationship Id="rId7" Type="http://schemas.openxmlformats.org/officeDocument/2006/relationships/image" Target="../media/image610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600.png"/><Relationship Id="rId10" Type="http://schemas.openxmlformats.org/officeDocument/2006/relationships/image" Target="../media/image63.png"/><Relationship Id="rId9" Type="http://schemas.openxmlformats.org/officeDocument/2006/relationships/image" Target="../media/image6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3.png"/><Relationship Id="rId4" Type="http://schemas.openxmlformats.org/officeDocument/2006/relationships/image" Target="../media/image62.tif"/><Relationship Id="rId9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63.png"/><Relationship Id="rId4" Type="http://schemas.openxmlformats.org/officeDocument/2006/relationships/image" Target="../media/image62.tif"/><Relationship Id="rId9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5.png"/><Relationship Id="rId7" Type="http://schemas.openxmlformats.org/officeDocument/2006/relationships/image" Target="../media/image62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3.png"/><Relationship Id="rId5" Type="http://schemas.openxmlformats.org/officeDocument/2006/relationships/image" Target="../media/image580.png"/><Relationship Id="rId10" Type="http://schemas.openxmlformats.org/officeDocument/2006/relationships/image" Target="../media/image750.png"/><Relationship Id="rId4" Type="http://schemas.openxmlformats.org/officeDocument/2006/relationships/image" Target="../media/image720.png"/><Relationship Id="rId9" Type="http://schemas.openxmlformats.org/officeDocument/2006/relationships/image" Target="../media/image7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28.tiff"/><Relationship Id="rId7" Type="http://schemas.openxmlformats.org/officeDocument/2006/relationships/image" Target="../media/image7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79.png"/><Relationship Id="rId4" Type="http://schemas.openxmlformats.org/officeDocument/2006/relationships/image" Target="../media/image3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79.png"/><Relationship Id="rId4" Type="http://schemas.openxmlformats.org/officeDocument/2006/relationships/image" Target="../media/image3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80.png"/><Relationship Id="rId4" Type="http://schemas.openxmlformats.org/officeDocument/2006/relationships/image" Target="../media/image8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80.png"/><Relationship Id="rId4" Type="http://schemas.openxmlformats.org/officeDocument/2006/relationships/image" Target="../media/image8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png"/><Relationship Id="rId4" Type="http://schemas.openxmlformats.org/officeDocument/2006/relationships/image" Target="../media/image8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67.png"/><Relationship Id="rId10" Type="http://schemas.openxmlformats.org/officeDocument/2006/relationships/image" Target="../media/image107.png"/><Relationship Id="rId4" Type="http://schemas.openxmlformats.org/officeDocument/2006/relationships/image" Target="../media/image100.png"/><Relationship Id="rId9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7" Type="http://schemas.openxmlformats.org/officeDocument/2006/relationships/image" Target="../media/image11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An Introduction to active inference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Smith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02" y="5573299"/>
            <a:ext cx="4653786" cy="8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D9A5-9ACE-4E82-A001-E52EB4F6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37" y="2933700"/>
            <a:ext cx="3514525" cy="990600"/>
          </a:xfrm>
        </p:spPr>
        <p:txBody>
          <a:bodyPr>
            <a:normAutofit/>
          </a:bodyPr>
          <a:lstStyle/>
          <a:p>
            <a:r>
              <a:rPr lang="en-US" sz="4800" dirty="0"/>
              <a:t>Formalism</a:t>
            </a:r>
          </a:p>
        </p:txBody>
      </p:sp>
    </p:spTree>
    <p:extLst>
      <p:ext uri="{BB962C8B-B14F-4D97-AF65-F5344CB8AC3E}">
        <p14:creationId xmlns:p14="http://schemas.microsoft.com/office/powerpoint/2010/main" val="151504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990600"/>
          </a:xfrm>
        </p:spPr>
        <p:txBody>
          <a:bodyPr/>
          <a:lstStyle/>
          <a:p>
            <a:r>
              <a:rPr lang="en-US" dirty="0"/>
              <a:t>Basics: </a:t>
            </a:r>
            <a:r>
              <a:rPr lang="en-US" b="1" dirty="0"/>
              <a:t>Inference</a:t>
            </a:r>
            <a:r>
              <a:rPr lang="en-US" dirty="0"/>
              <a:t> and </a:t>
            </a:r>
            <a:r>
              <a:rPr lang="en-US" b="1" dirty="0"/>
              <a:t>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9D08-3213-41C0-B6A7-77DDC01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4494"/>
            <a:ext cx="8229600" cy="5022056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Action selection</a:t>
            </a:r>
            <a:r>
              <a:rPr lang="en-US" dirty="0"/>
              <a:t> is based on computing a term called </a:t>
            </a:r>
            <a:r>
              <a:rPr lang="en-US" b="1" dirty="0"/>
              <a:t>expected free energy (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G </a:t>
            </a:r>
            <a:r>
              <a:rPr lang="en-US" b="1" dirty="0"/>
              <a:t>)</a:t>
            </a:r>
          </a:p>
          <a:p>
            <a:pPr lvl="1"/>
            <a:endParaRPr lang="en-US" b="1" dirty="0"/>
          </a:p>
          <a:p>
            <a:pPr lvl="1"/>
            <a:r>
              <a:rPr lang="en-US" dirty="0"/>
              <a:t>This measures </a:t>
            </a:r>
            <a:r>
              <a:rPr lang="en-US" b="1" dirty="0">
                <a:solidFill>
                  <a:srgbClr val="C00000"/>
                </a:solidFill>
              </a:rPr>
              <a:t>expected reward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expected information gain</a:t>
            </a:r>
          </a:p>
          <a:p>
            <a:pPr lvl="2"/>
            <a:r>
              <a:rPr lang="en-US" dirty="0"/>
              <a:t>Lower = </a:t>
            </a:r>
            <a:r>
              <a:rPr lang="en-US" u="sng" dirty="0"/>
              <a:t>more</a:t>
            </a:r>
            <a:r>
              <a:rPr lang="en-US" dirty="0"/>
              <a:t> expected reward and/or </a:t>
            </a:r>
            <a:r>
              <a:rPr lang="en-US" u="sng" dirty="0"/>
              <a:t>more</a:t>
            </a:r>
            <a:r>
              <a:rPr lang="en-US" dirty="0"/>
              <a:t> expected information</a:t>
            </a:r>
          </a:p>
          <a:p>
            <a:pPr lvl="1"/>
            <a:endParaRPr lang="en-US" b="1" dirty="0"/>
          </a:p>
          <a:p>
            <a:r>
              <a:rPr lang="en-US" u="sng" dirty="0"/>
              <a:t>Perceptual inference</a:t>
            </a:r>
            <a:r>
              <a:rPr lang="en-US" dirty="0"/>
              <a:t> is based on a term called </a:t>
            </a:r>
            <a:r>
              <a:rPr lang="en-US" b="1" dirty="0"/>
              <a:t>variational free energy (</a:t>
            </a:r>
            <a:r>
              <a:rPr lang="en-US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r>
              <a:rPr lang="en-US" b="1" dirty="0"/>
              <a:t> )</a:t>
            </a:r>
          </a:p>
          <a:p>
            <a:endParaRPr lang="en-US" b="1" u="sng" dirty="0"/>
          </a:p>
          <a:p>
            <a:pPr lvl="1"/>
            <a:r>
              <a:rPr lang="en-US" dirty="0"/>
              <a:t>This measures change in </a:t>
            </a:r>
            <a:r>
              <a:rPr lang="en-US" b="1" dirty="0">
                <a:solidFill>
                  <a:srgbClr val="0070C0"/>
                </a:solidFill>
              </a:rPr>
              <a:t>predictive accuracy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model complexity</a:t>
            </a:r>
          </a:p>
          <a:p>
            <a:pPr lvl="2"/>
            <a:r>
              <a:rPr lang="en-US" dirty="0"/>
              <a:t>Lower = </a:t>
            </a:r>
            <a:r>
              <a:rPr lang="en-US" u="sng" dirty="0"/>
              <a:t>more</a:t>
            </a:r>
            <a:r>
              <a:rPr lang="en-US" dirty="0"/>
              <a:t> accurate and/or </a:t>
            </a:r>
            <a:r>
              <a:rPr lang="en-US" u="sng" dirty="0"/>
              <a:t>less</a:t>
            </a:r>
            <a:r>
              <a:rPr lang="en-US" dirty="0"/>
              <a:t> complex </a:t>
            </a:r>
          </a:p>
          <a:p>
            <a:pPr lvl="2"/>
            <a:endParaRPr lang="en-US" dirty="0"/>
          </a:p>
          <a:p>
            <a:r>
              <a:rPr lang="en-US" dirty="0"/>
              <a:t>So we want to find beliefs and actions that </a:t>
            </a:r>
            <a:r>
              <a:rPr lang="en-US" b="1" dirty="0"/>
              <a:t>minimize both</a:t>
            </a:r>
          </a:p>
          <a:p>
            <a:pPr lvl="1"/>
            <a:endParaRPr lang="en-US" b="1" u="sng" dirty="0"/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1D708-9C59-4BAA-82CA-8A41114F3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3461"/>
                <a:ext cx="8229600" cy="7705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Lower</a:t>
                </a:r>
                <a:r>
                  <a:rPr lang="en-US" dirty="0"/>
                  <a:t> expected free energy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  <a:r>
                  <a:rPr lang="en-US" dirty="0"/>
                  <a:t>) of an </a:t>
                </a:r>
                <a:r>
                  <a:rPr lang="en-US" b="1" dirty="0"/>
                  <a:t>action sequence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= </a:t>
                </a:r>
                <a:r>
                  <a:rPr lang="en-US" u="sng" dirty="0"/>
                  <a:t>better</a:t>
                </a:r>
                <a:r>
                  <a:rPr lang="en-US" dirty="0"/>
                  <a:t> plan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1D708-9C59-4BAA-82CA-8A41114F3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3461"/>
                <a:ext cx="8229600" cy="770571"/>
              </a:xfrm>
              <a:blipFill>
                <a:blip r:embed="rId2"/>
                <a:stretch>
                  <a:fillRect l="-667" t="-1111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BCE0C9-EEF0-4391-8E9A-1B4C951A2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231"/>
          <a:stretch/>
        </p:blipFill>
        <p:spPr>
          <a:xfrm>
            <a:off x="124133" y="2904115"/>
            <a:ext cx="608839" cy="2305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2B53C-22E2-403B-8060-E73C8363B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85" y="2949614"/>
            <a:ext cx="7053259" cy="7619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2B02A-0058-4A7D-9492-44DC5AE104D6}"/>
              </a:ext>
            </a:extLst>
          </p:cNvPr>
          <p:cNvSpPr/>
          <p:nvPr/>
        </p:nvSpPr>
        <p:spPr>
          <a:xfrm>
            <a:off x="1219124" y="3062598"/>
            <a:ext cx="3882649" cy="6095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B695A-13B0-4B75-A5F0-3EC5A0B3FFA3}"/>
              </a:ext>
            </a:extLst>
          </p:cNvPr>
          <p:cNvSpPr/>
          <p:nvPr/>
        </p:nvSpPr>
        <p:spPr>
          <a:xfrm>
            <a:off x="5413830" y="3043110"/>
            <a:ext cx="2249714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421F3B9-C26E-4B5C-99E3-99608B20A503}"/>
              </a:ext>
            </a:extLst>
          </p:cNvPr>
          <p:cNvSpPr txBox="1">
            <a:spLocks/>
          </p:cNvSpPr>
          <p:nvPr/>
        </p:nvSpPr>
        <p:spPr>
          <a:xfrm>
            <a:off x="6162677" y="4263325"/>
            <a:ext cx="2918448" cy="865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00000"/>
                </a:solidFill>
              </a:rPr>
              <a:t>Preferred</a:t>
            </a:r>
            <a:r>
              <a:rPr lang="en-US" sz="1800" dirty="0">
                <a:solidFill>
                  <a:srgbClr val="C00000"/>
                </a:solidFill>
              </a:rPr>
              <a:t> outcomes</a:t>
            </a:r>
          </a:p>
          <a:p>
            <a:pPr marL="0" indent="0" algn="ctr">
              <a:buNone/>
            </a:pPr>
            <a:r>
              <a:rPr lang="en-US" sz="1800" dirty="0"/>
              <a:t>(goal or reward)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Expected free energy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71201E-957A-1FC3-6802-CD5878E40AA7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7265194" y="3514725"/>
            <a:ext cx="356707" cy="74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DABD9B-8D2A-A1C0-5F89-F9EA2827C586}"/>
              </a:ext>
            </a:extLst>
          </p:cNvPr>
          <p:cNvCxnSpPr>
            <a:cxnSpLocks/>
          </p:cNvCxnSpPr>
          <p:nvPr/>
        </p:nvCxnSpPr>
        <p:spPr>
          <a:xfrm flipV="1">
            <a:off x="1958412" y="3474880"/>
            <a:ext cx="888999" cy="814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18086E0-9448-62AC-C886-B80FCF2AF3E4}"/>
              </a:ext>
            </a:extLst>
          </p:cNvPr>
          <p:cNvSpPr txBox="1"/>
          <p:nvPr/>
        </p:nvSpPr>
        <p:spPr>
          <a:xfrm>
            <a:off x="62874" y="4381681"/>
            <a:ext cx="3673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Hidden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States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/>
              <a:t>(must be inferred from observations)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641D6B-2AB7-438B-6C22-BEEF22550E95}"/>
              </a:ext>
            </a:extLst>
          </p:cNvPr>
          <p:cNvSpPr txBox="1"/>
          <p:nvPr/>
        </p:nvSpPr>
        <p:spPr>
          <a:xfrm>
            <a:off x="2693194" y="518783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O</a:t>
            </a:r>
            <a:r>
              <a:rPr lang="en-US" sz="1800" b="1" dirty="0">
                <a:solidFill>
                  <a:srgbClr val="0070C0"/>
                </a:solidFill>
              </a:rPr>
              <a:t>bservations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(also called outcomes)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F96D145-3BE3-7CFD-D54E-4987151A997D}"/>
              </a:ext>
            </a:extLst>
          </p:cNvPr>
          <p:cNvCxnSpPr>
            <a:cxnSpLocks/>
          </p:cNvCxnSpPr>
          <p:nvPr/>
        </p:nvCxnSpPr>
        <p:spPr>
          <a:xfrm flipH="1" flipV="1">
            <a:off x="3159468" y="3514725"/>
            <a:ext cx="1683709" cy="1544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FE1029B-5F1B-ADC3-2B43-44A1807AA03C}"/>
                  </a:ext>
                </a:extLst>
              </p:cNvPr>
              <p:cNvSpPr txBox="1"/>
              <p:nvPr/>
            </p:nvSpPr>
            <p:spPr>
              <a:xfrm>
                <a:off x="517779" y="6119538"/>
                <a:ext cx="81084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 = denotes </a:t>
                </a:r>
                <a:r>
                  <a:rPr lang="en-US" b="1" dirty="0">
                    <a:solidFill>
                      <a:srgbClr val="0070C0"/>
                    </a:solidFill>
                  </a:rPr>
                  <a:t>approximate </a:t>
                </a:r>
                <a:r>
                  <a:rPr lang="en-US" dirty="0">
                    <a:solidFill>
                      <a:srgbClr val="0070C0"/>
                    </a:solidFill>
                  </a:rPr>
                  <a:t>distributions</a:t>
                </a:r>
                <a:r>
                  <a:rPr lang="en-US" dirty="0"/>
                  <a:t>: </a:t>
                </a:r>
                <a:r>
                  <a:rPr lang="en-US" b="1" dirty="0"/>
                  <a:t>best guess </a:t>
                </a:r>
                <a:r>
                  <a:rPr lang="en-US" dirty="0"/>
                  <a:t>about the posterior probabilities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FE1029B-5F1B-ADC3-2B43-44A1807A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79" y="6119538"/>
                <a:ext cx="8108442" cy="646331"/>
              </a:xfrm>
              <a:prstGeom prst="rect">
                <a:avLst/>
              </a:prstGeom>
              <a:blipFill>
                <a:blip r:embed="rId5"/>
                <a:stretch>
                  <a:fillRect l="-677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3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/>
      <p:bldP spid="26" grpId="0"/>
      <p:bldP spid="28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BCE0C9-EEF0-4391-8E9A-1B4C951A2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31"/>
          <a:stretch/>
        </p:blipFill>
        <p:spPr>
          <a:xfrm>
            <a:off x="124133" y="2904115"/>
            <a:ext cx="608839" cy="2305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2B53C-22E2-403B-8060-E73C8363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2949614"/>
            <a:ext cx="7053259" cy="7619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2B02A-0058-4A7D-9492-44DC5AE104D6}"/>
              </a:ext>
            </a:extLst>
          </p:cNvPr>
          <p:cNvSpPr/>
          <p:nvPr/>
        </p:nvSpPr>
        <p:spPr>
          <a:xfrm>
            <a:off x="1219124" y="3062598"/>
            <a:ext cx="3882649" cy="6095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5B695A-13B0-4B75-A5F0-3EC5A0B3FFA3}"/>
              </a:ext>
            </a:extLst>
          </p:cNvPr>
          <p:cNvSpPr/>
          <p:nvPr/>
        </p:nvSpPr>
        <p:spPr>
          <a:xfrm>
            <a:off x="5413830" y="3043110"/>
            <a:ext cx="2249714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0F93EC-01F0-4348-8D8F-36BFE81A7FB0}"/>
              </a:ext>
            </a:extLst>
          </p:cNvPr>
          <p:cNvSpPr txBox="1"/>
          <p:nvPr/>
        </p:nvSpPr>
        <p:spPr>
          <a:xfrm>
            <a:off x="5258451" y="3733645"/>
            <a:ext cx="2744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Expected probability of </a:t>
            </a:r>
            <a:r>
              <a:rPr lang="en-US" b="1" dirty="0">
                <a:solidFill>
                  <a:srgbClr val="FF0000"/>
                </a:solidFill>
              </a:rPr>
              <a:t>preferred outcomes </a:t>
            </a:r>
            <a:r>
              <a:rPr lang="en-US" dirty="0">
                <a:solidFill>
                  <a:srgbClr val="FF0000"/>
                </a:solidFill>
              </a:rPr>
              <a:t>if I choose this 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D272F2-1976-4AFB-98B5-EBDFE12363AF}"/>
              </a:ext>
            </a:extLst>
          </p:cNvPr>
          <p:cNvSpPr txBox="1"/>
          <p:nvPr/>
        </p:nvSpPr>
        <p:spPr>
          <a:xfrm>
            <a:off x="430367" y="3757256"/>
            <a:ext cx="474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“How much do I </a:t>
            </a:r>
            <a:r>
              <a:rPr lang="en-US" b="1" dirty="0">
                <a:solidFill>
                  <a:srgbClr val="0070C0"/>
                </a:solidFill>
              </a:rPr>
              <a:t>expect</a:t>
            </a:r>
            <a:r>
              <a:rPr lang="en-US" dirty="0">
                <a:solidFill>
                  <a:srgbClr val="0070C0"/>
                </a:solidFill>
              </a:rPr>
              <a:t> beliefs </a:t>
            </a:r>
            <a:r>
              <a:rPr lang="en-US" b="1" dirty="0">
                <a:solidFill>
                  <a:srgbClr val="0070C0"/>
                </a:solidFill>
              </a:rPr>
              <a:t>will</a:t>
            </a:r>
            <a:r>
              <a:rPr lang="en-US" dirty="0">
                <a:solidFill>
                  <a:srgbClr val="0070C0"/>
                </a:solidFill>
              </a:rPr>
              <a:t> change after a new observation </a:t>
            </a:r>
            <a:r>
              <a:rPr lang="en-US" b="1" dirty="0">
                <a:solidFill>
                  <a:srgbClr val="0070C0"/>
                </a:solidFill>
              </a:rPr>
              <a:t>if</a:t>
            </a:r>
            <a:r>
              <a:rPr lang="en-US" dirty="0">
                <a:solidFill>
                  <a:srgbClr val="0070C0"/>
                </a:solidFill>
              </a:rPr>
              <a:t> I choose this plan?”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0A203D-5B16-45E2-9F67-B30EDA2B0A3E}"/>
              </a:ext>
            </a:extLst>
          </p:cNvPr>
          <p:cNvSpPr txBox="1"/>
          <p:nvPr/>
        </p:nvSpPr>
        <p:spPr>
          <a:xfrm>
            <a:off x="5218914" y="2550675"/>
            <a:ext cx="249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“Pragmatic value”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A427C-BBB5-4ACD-BEC0-502F1F338933}"/>
              </a:ext>
            </a:extLst>
          </p:cNvPr>
          <p:cNvSpPr txBox="1"/>
          <p:nvPr/>
        </p:nvSpPr>
        <p:spPr>
          <a:xfrm>
            <a:off x="1479944" y="2552280"/>
            <a:ext cx="294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“Epistemic value”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Expected free energy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1E4C3-7467-44A4-AF49-3FF8EBDCF570}"/>
              </a:ext>
            </a:extLst>
          </p:cNvPr>
          <p:cNvSpPr txBox="1"/>
          <p:nvPr/>
        </p:nvSpPr>
        <p:spPr>
          <a:xfrm>
            <a:off x="2938585" y="3301243"/>
            <a:ext cx="29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–</a:t>
            </a:r>
            <a:endParaRPr lang="en-US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34AC13-C5DE-E9CF-98BD-EC5DD2244D14}"/>
              </a:ext>
            </a:extLst>
          </p:cNvPr>
          <p:cNvSpPr txBox="1">
            <a:spLocks/>
          </p:cNvSpPr>
          <p:nvPr/>
        </p:nvSpPr>
        <p:spPr>
          <a:xfrm>
            <a:off x="690171" y="5118966"/>
            <a:ext cx="4034894" cy="710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Will I learn whether she is friendly? 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DC82C-58E1-897F-35F7-47CADD4DFE29}"/>
              </a:ext>
            </a:extLst>
          </p:cNvPr>
          <p:cNvSpPr txBox="1"/>
          <p:nvPr/>
        </p:nvSpPr>
        <p:spPr>
          <a:xfrm>
            <a:off x="5264462" y="5118966"/>
            <a:ext cx="30897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Do I enjoy friendly conversation?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9C3581A-C06D-3BC4-E747-29B461A9C6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66" t="325" r="25462" b="-325"/>
          <a:stretch/>
        </p:blipFill>
        <p:spPr>
          <a:xfrm>
            <a:off x="8278365" y="5043487"/>
            <a:ext cx="741502" cy="1718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FC4FF6-044F-EBD9-6C3B-8449EC5EED81}"/>
                  </a:ext>
                </a:extLst>
              </p:cNvPr>
              <p:cNvSpPr txBox="1"/>
              <p:nvPr/>
            </p:nvSpPr>
            <p:spPr>
              <a:xfrm>
                <a:off x="2105197" y="6314537"/>
                <a:ext cx="4704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 = Say high and then start conversation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4FC4FF6-044F-EBD9-6C3B-8449EC5EE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97" y="6314537"/>
                <a:ext cx="470415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FFB919B-4F1F-B3B1-5BC1-4EB81F386C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3461"/>
                <a:ext cx="8229600" cy="7705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Lower</a:t>
                </a:r>
                <a:r>
                  <a:rPr lang="en-US" dirty="0"/>
                  <a:t> expected free energy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  <a:r>
                  <a:rPr lang="en-US" dirty="0"/>
                  <a:t>) of an </a:t>
                </a:r>
                <a:r>
                  <a:rPr lang="en-US" b="1" dirty="0"/>
                  <a:t>action sequence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= </a:t>
                </a:r>
                <a:r>
                  <a:rPr lang="en-US" u="sng" dirty="0"/>
                  <a:t>better</a:t>
                </a:r>
                <a:r>
                  <a:rPr lang="en-US" dirty="0"/>
                  <a:t> plan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FFB919B-4F1F-B3B1-5BC1-4EB81F386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3461"/>
                <a:ext cx="8229600" cy="770571"/>
              </a:xfrm>
              <a:blipFill>
                <a:blip r:embed="rId7"/>
                <a:stretch>
                  <a:fillRect l="-667" t="-1111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60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5" grpId="0"/>
      <p:bldP spid="5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686" y="1571569"/>
                <a:ext cx="8624335" cy="97796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000" b="1" dirty="0"/>
                  <a:t>Action selection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rgbClr val="C00000"/>
                    </a:solidFill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to match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as closely as possible (i.e., so </a:t>
                </a:r>
                <a:r>
                  <a:rPr lang="en-US" sz="2000" i="1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we’re more likely to observe what we want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450"/>
                  </a:spcAft>
                </a:pP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686" y="1571569"/>
                <a:ext cx="8624335" cy="977966"/>
              </a:xfrm>
              <a:blipFill>
                <a:blip r:embed="rId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ECD6294-B0C8-476F-A68B-DE7178D7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87" y="614544"/>
            <a:ext cx="6172200" cy="742950"/>
          </a:xfrm>
        </p:spPr>
        <p:txBody>
          <a:bodyPr>
            <a:normAutofit/>
          </a:bodyPr>
          <a:lstStyle/>
          <a:p>
            <a:r>
              <a:rPr lang="en-US" sz="4000" dirty="0"/>
              <a:t>Reward-seeking</a:t>
            </a:r>
          </a:p>
        </p:txBody>
      </p:sp>
      <p:pic>
        <p:nvPicPr>
          <p:cNvPr id="1026" name="Picture 2" descr="KL Divergence Python Example. We can think of the KL divergence as… | by  Cory Maklin | Towards Data Science">
            <a:extLst>
              <a:ext uri="{FF2B5EF4-FFF2-40B4-BE49-F238E27FC236}">
                <a16:creationId xmlns:a16="http://schemas.microsoft.com/office/drawing/2014/main" id="{6935648B-B524-4AA3-AF09-15694D95C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9848" r="2124" b="11573"/>
          <a:stretch/>
        </p:blipFill>
        <p:spPr bwMode="auto">
          <a:xfrm>
            <a:off x="5112528" y="3097755"/>
            <a:ext cx="2921043" cy="18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 Divergence Python Example. We can think of the KL divergence as… | by  Cory Maklin | Towards Data Science">
            <a:extLst>
              <a:ext uri="{FF2B5EF4-FFF2-40B4-BE49-F238E27FC236}">
                <a16:creationId xmlns:a16="http://schemas.microsoft.com/office/drawing/2014/main" id="{544BDA88-BD9B-4B6F-8D9E-D105B3CA3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9874" b="11335"/>
          <a:stretch/>
        </p:blipFill>
        <p:spPr bwMode="auto">
          <a:xfrm>
            <a:off x="740941" y="3110302"/>
            <a:ext cx="3010165" cy="18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EA8D2B-3019-40ED-8D85-1B09058D1161}"/>
                  </a:ext>
                </a:extLst>
              </p:cNvPr>
              <p:cNvSpPr txBox="1"/>
              <p:nvPr/>
            </p:nvSpPr>
            <p:spPr>
              <a:xfrm>
                <a:off x="2264992" y="5043648"/>
                <a:ext cx="134523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EA8D2B-3019-40ED-8D85-1B09058D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92" y="5043648"/>
                <a:ext cx="1345236" cy="415498"/>
              </a:xfrm>
              <a:prstGeom prst="rect">
                <a:avLst/>
              </a:prstGeom>
              <a:blipFill>
                <a:blip r:embed="rId5"/>
                <a:stretch>
                  <a:fillRect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901CC2-7BAA-4027-8B81-9D787567B879}"/>
                  </a:ext>
                </a:extLst>
              </p:cNvPr>
              <p:cNvSpPr txBox="1"/>
              <p:nvPr/>
            </p:nvSpPr>
            <p:spPr>
              <a:xfrm>
                <a:off x="937107" y="5043648"/>
                <a:ext cx="101811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901CC2-7BAA-4027-8B81-9D787567B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07" y="5043648"/>
                <a:ext cx="1018112" cy="415498"/>
              </a:xfrm>
              <a:prstGeom prst="rect">
                <a:avLst/>
              </a:prstGeom>
              <a:blipFill>
                <a:blip r:embed="rId6"/>
                <a:stretch>
                  <a:fillRect r="-599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3BE99D0-67C9-4CEA-896D-35E484B91C5B}"/>
              </a:ext>
            </a:extLst>
          </p:cNvPr>
          <p:cNvSpPr txBox="1"/>
          <p:nvPr/>
        </p:nvSpPr>
        <p:spPr>
          <a:xfrm>
            <a:off x="2449354" y="5461679"/>
            <a:ext cx="10520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  <a:ea typeface="Cambria Math" panose="02040503050406030204" pitchFamily="18" charset="0"/>
              </a:rPr>
              <a:t>Expected</a:t>
            </a:r>
            <a:endParaRPr lang="en-US" sz="1350" dirty="0">
              <a:solidFill>
                <a:srgbClr val="292934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DDDD6-1739-469F-AB33-BF967B822186}"/>
              </a:ext>
            </a:extLst>
          </p:cNvPr>
          <p:cNvSpPr txBox="1"/>
          <p:nvPr/>
        </p:nvSpPr>
        <p:spPr>
          <a:xfrm>
            <a:off x="1006317" y="5461679"/>
            <a:ext cx="10520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70C0"/>
                </a:solidFill>
                <a:latin typeface="Arial"/>
                <a:ea typeface="Cambria Math" panose="02040503050406030204" pitchFamily="18" charset="0"/>
              </a:rPr>
              <a:t>Preferred</a:t>
            </a:r>
            <a:endParaRPr lang="en-US" sz="1350" dirty="0">
              <a:solidFill>
                <a:srgbClr val="0070C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22874C-BB39-47BF-9AAA-9F7A42D72D90}"/>
                  </a:ext>
                </a:extLst>
              </p:cNvPr>
              <p:cNvSpPr txBox="1"/>
              <p:nvPr/>
            </p:nvSpPr>
            <p:spPr>
              <a:xfrm>
                <a:off x="6600390" y="5031103"/>
                <a:ext cx="134523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22874C-BB39-47BF-9AAA-9F7A42D72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90" y="5031103"/>
                <a:ext cx="1345236" cy="415498"/>
              </a:xfrm>
              <a:prstGeom prst="rect">
                <a:avLst/>
              </a:prstGeom>
              <a:blipFill>
                <a:blip r:embed="rId7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C140A2-563F-49FA-B3A6-0905B9FD575F}"/>
                  </a:ext>
                </a:extLst>
              </p:cNvPr>
              <p:cNvSpPr txBox="1"/>
              <p:nvPr/>
            </p:nvSpPr>
            <p:spPr>
              <a:xfrm>
                <a:off x="5390776" y="5031103"/>
                <a:ext cx="101811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C140A2-563F-49FA-B3A6-0905B9FD5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76" y="5031103"/>
                <a:ext cx="1018112" cy="415498"/>
              </a:xfrm>
              <a:prstGeom prst="rect">
                <a:avLst/>
              </a:prstGeom>
              <a:blipFill>
                <a:blip r:embed="rId8"/>
                <a:stretch>
                  <a:fillRect r="-599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E7FD677-8B64-47BB-8C43-6F5C7DDC39F8}"/>
              </a:ext>
            </a:extLst>
          </p:cNvPr>
          <p:cNvSpPr txBox="1"/>
          <p:nvPr/>
        </p:nvSpPr>
        <p:spPr>
          <a:xfrm>
            <a:off x="6784752" y="5449134"/>
            <a:ext cx="10520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  <a:ea typeface="Cambria Math" panose="02040503050406030204" pitchFamily="18" charset="0"/>
              </a:rPr>
              <a:t>Expected</a:t>
            </a:r>
            <a:endParaRPr lang="en-US" sz="1350" dirty="0">
              <a:solidFill>
                <a:srgbClr val="292934"/>
              </a:solidFill>
              <a:latin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8B2CAA-D49A-445D-9B29-1F8C513F5F45}"/>
              </a:ext>
            </a:extLst>
          </p:cNvPr>
          <p:cNvSpPr txBox="1"/>
          <p:nvPr/>
        </p:nvSpPr>
        <p:spPr>
          <a:xfrm>
            <a:off x="5459986" y="5449134"/>
            <a:ext cx="10520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70C0"/>
                </a:solidFill>
                <a:latin typeface="Arial"/>
                <a:ea typeface="Cambria Math" panose="02040503050406030204" pitchFamily="18" charset="0"/>
              </a:rPr>
              <a:t>Preferred</a:t>
            </a:r>
            <a:endParaRPr lang="en-US" sz="1350" dirty="0">
              <a:solidFill>
                <a:srgbClr val="0070C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347E32-AB9A-4C11-A6BE-64D84AEDEF70}"/>
                  </a:ext>
                </a:extLst>
              </p:cNvPr>
              <p:cNvSpPr txBox="1"/>
              <p:nvPr/>
            </p:nvSpPr>
            <p:spPr>
              <a:xfrm>
                <a:off x="1446163" y="2760114"/>
                <a:ext cx="109258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𝑳𝒂𝒓𝒈𝒆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𝒅𝒊𝒗𝒆𝒓𝒈𝒆𝒏𝒄𝒆</m:t>
                      </m:r>
                    </m:oMath>
                  </m:oMathPara>
                </a14:m>
                <a:endParaRPr lang="en-US" sz="1350" b="1" dirty="0">
                  <a:solidFill>
                    <a:srgbClr val="C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347E32-AB9A-4C11-A6BE-64D84AED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163" y="2760114"/>
                <a:ext cx="1092586" cy="300082"/>
              </a:xfrm>
              <a:prstGeom prst="rect">
                <a:avLst/>
              </a:prstGeom>
              <a:blipFill>
                <a:blip r:embed="rId9"/>
                <a:stretch>
                  <a:fillRect r="-53631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129515-3171-4694-AC3A-2D7AD8E6050D}"/>
                  </a:ext>
                </a:extLst>
              </p:cNvPr>
              <p:cNvSpPr txBox="1"/>
              <p:nvPr/>
            </p:nvSpPr>
            <p:spPr>
              <a:xfrm>
                <a:off x="5862594" y="2760114"/>
                <a:ext cx="109258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𝑺𝒎𝒂𝒍𝒍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𝒅𝒊𝒗𝒆𝒓𝒈𝒆𝒏𝒄𝒆</m:t>
                      </m:r>
                    </m:oMath>
                  </m:oMathPara>
                </a14:m>
                <a:endParaRPr lang="en-US" sz="1350" b="1" dirty="0">
                  <a:solidFill>
                    <a:srgbClr val="C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129515-3171-4694-AC3A-2D7AD8E60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594" y="2760114"/>
                <a:ext cx="1092586" cy="300082"/>
              </a:xfrm>
              <a:prstGeom prst="rect">
                <a:avLst/>
              </a:prstGeom>
              <a:blipFill>
                <a:blip r:embed="rId10"/>
                <a:stretch>
                  <a:fillRect r="-52514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3D89779-43C6-4CC0-B8EF-6DE5A072A958}"/>
              </a:ext>
            </a:extLst>
          </p:cNvPr>
          <p:cNvSpPr/>
          <p:nvPr/>
        </p:nvSpPr>
        <p:spPr>
          <a:xfrm>
            <a:off x="7799014" y="5143987"/>
            <a:ext cx="431948" cy="418031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srgbClr val="C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F484B2-A581-4865-B7EF-6C4864B77723}"/>
                  </a:ext>
                </a:extLst>
              </p:cNvPr>
              <p:cNvSpPr txBox="1"/>
              <p:nvPr/>
            </p:nvSpPr>
            <p:spPr>
              <a:xfrm>
                <a:off x="478383" y="3741577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F484B2-A581-4865-B7EF-6C4864B77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3" y="3741577"/>
                <a:ext cx="380651" cy="300082"/>
              </a:xfrm>
              <a:prstGeom prst="rect">
                <a:avLst/>
              </a:prstGeom>
              <a:blipFill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4158D3-E5A8-4778-8FCE-25F9D0660AA4}"/>
                  </a:ext>
                </a:extLst>
              </p:cNvPr>
              <p:cNvSpPr txBox="1"/>
              <p:nvPr/>
            </p:nvSpPr>
            <p:spPr>
              <a:xfrm>
                <a:off x="1941148" y="4892637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4158D3-E5A8-4778-8FCE-25F9D0660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48" y="4892637"/>
                <a:ext cx="380651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8CFF46-C867-46D0-B10B-ED722D036F95}"/>
                  </a:ext>
                </a:extLst>
              </p:cNvPr>
              <p:cNvSpPr txBox="1"/>
              <p:nvPr/>
            </p:nvSpPr>
            <p:spPr>
              <a:xfrm>
                <a:off x="4842603" y="3729032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8CFF46-C867-46D0-B10B-ED722D036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03" y="3729032"/>
                <a:ext cx="380651" cy="300082"/>
              </a:xfrm>
              <a:prstGeom prst="rect">
                <a:avLst/>
              </a:prstGeom>
              <a:blipFill>
                <a:blip r:embed="rId1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D092F8-7FA6-4142-8BDD-FBC175612152}"/>
                  </a:ext>
                </a:extLst>
              </p:cNvPr>
              <p:cNvSpPr txBox="1"/>
              <p:nvPr/>
            </p:nvSpPr>
            <p:spPr>
              <a:xfrm>
                <a:off x="6324243" y="4880092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D092F8-7FA6-4142-8BDD-FBC175612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43" y="4880092"/>
                <a:ext cx="380651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3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16" grpId="0" animBg="1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7829" y="1540948"/>
                <a:ext cx="8624335" cy="97796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000" b="1" dirty="0"/>
                  <a:t>Action selection</a:t>
                </a:r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Increase the precision of </a:t>
                </a:r>
                <a14:m>
                  <m:oMath xmlns:m="http://schemas.openxmlformats.org/officeDocument/2006/math">
                    <m:r>
                      <a:rPr lang="en-US" sz="20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as much as possible (i.e., reducing uncertainty)</a:t>
                </a:r>
              </a:p>
              <a:p>
                <a:pPr>
                  <a:spcBef>
                    <a:spcPts val="0"/>
                  </a:spcBef>
                  <a:spcAft>
                    <a:spcPts val="450"/>
                  </a:spcAft>
                </a:pP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83CAD-2E96-4ED5-81C6-5FBC18561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829" y="1540948"/>
                <a:ext cx="8624335" cy="977966"/>
              </a:xfrm>
              <a:blipFill>
                <a:blip r:embed="rId2"/>
                <a:stretch>
                  <a:fillRect t="-3125"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ECD6294-B0C8-476F-A68B-DE7178D7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88" y="578391"/>
            <a:ext cx="6172200" cy="742950"/>
          </a:xfrm>
        </p:spPr>
        <p:txBody>
          <a:bodyPr>
            <a:normAutofit/>
          </a:bodyPr>
          <a:lstStyle/>
          <a:p>
            <a:r>
              <a:rPr lang="en-US" sz="4000" dirty="0"/>
              <a:t>Information-seeking</a:t>
            </a:r>
          </a:p>
        </p:txBody>
      </p:sp>
      <p:pic>
        <p:nvPicPr>
          <p:cNvPr id="4" name="Picture 2" descr="KL Divergence Python Example. We can think of the KL divergence as… | by  Cory Maklin | Towards Data Science">
            <a:extLst>
              <a:ext uri="{FF2B5EF4-FFF2-40B4-BE49-F238E27FC236}">
                <a16:creationId xmlns:a16="http://schemas.microsoft.com/office/drawing/2014/main" id="{D991291F-EFB1-654F-F406-1D9B29C35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9848" r="2124" b="11573"/>
          <a:stretch/>
        </p:blipFill>
        <p:spPr bwMode="auto">
          <a:xfrm>
            <a:off x="5112528" y="3097755"/>
            <a:ext cx="2921043" cy="181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L Divergence Python Example. We can think of the KL divergence as… | by  Cory Maklin | Towards Data Science">
            <a:extLst>
              <a:ext uri="{FF2B5EF4-FFF2-40B4-BE49-F238E27FC236}">
                <a16:creationId xmlns:a16="http://schemas.microsoft.com/office/drawing/2014/main" id="{AE78EC96-B88E-F187-BC83-9C3237F0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9874" b="11335"/>
          <a:stretch/>
        </p:blipFill>
        <p:spPr bwMode="auto">
          <a:xfrm>
            <a:off x="740941" y="3110302"/>
            <a:ext cx="3010165" cy="181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D58-2BF5-46DB-C53E-50C370A71CD1}"/>
                  </a:ext>
                </a:extLst>
              </p:cNvPr>
              <p:cNvSpPr txBox="1"/>
              <p:nvPr/>
            </p:nvSpPr>
            <p:spPr>
              <a:xfrm>
                <a:off x="2264992" y="5182951"/>
                <a:ext cx="134523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D58-2BF5-46DB-C53E-50C370A7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992" y="5182951"/>
                <a:ext cx="1345236" cy="415498"/>
              </a:xfrm>
              <a:prstGeom prst="rect">
                <a:avLst/>
              </a:prstGeom>
              <a:blipFill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0299C-D3EF-6AD5-9638-46885F5EC632}"/>
                  </a:ext>
                </a:extLst>
              </p:cNvPr>
              <p:cNvSpPr txBox="1"/>
              <p:nvPr/>
            </p:nvSpPr>
            <p:spPr>
              <a:xfrm>
                <a:off x="868458" y="5211808"/>
                <a:ext cx="101811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0299C-D3EF-6AD5-9638-46885F5E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58" y="5211808"/>
                <a:ext cx="1018112" cy="415498"/>
              </a:xfrm>
              <a:prstGeom prst="rect">
                <a:avLst/>
              </a:prstGeom>
              <a:blipFill>
                <a:blip r:embed="rId6"/>
                <a:stretch>
                  <a:fillRect r="-32335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C7B2208-3B2C-FDE6-BFDC-6F1AEBE8325E}"/>
              </a:ext>
            </a:extLst>
          </p:cNvPr>
          <p:cNvSpPr txBox="1"/>
          <p:nvPr/>
        </p:nvSpPr>
        <p:spPr>
          <a:xfrm>
            <a:off x="2593182" y="5600983"/>
            <a:ext cx="90818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  <a:ea typeface="Cambria Math" panose="02040503050406030204" pitchFamily="18" charset="0"/>
              </a:rPr>
              <a:t>Before</a:t>
            </a:r>
            <a:endParaRPr lang="en-US" sz="1350" dirty="0">
              <a:solidFill>
                <a:srgbClr val="292934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93F8D-F06A-C077-BEAD-646F8BE72B54}"/>
              </a:ext>
            </a:extLst>
          </p:cNvPr>
          <p:cNvSpPr txBox="1"/>
          <p:nvPr/>
        </p:nvSpPr>
        <p:spPr>
          <a:xfrm>
            <a:off x="1253729" y="5600983"/>
            <a:ext cx="80460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70C0"/>
                </a:solidFill>
                <a:latin typeface="Arial"/>
                <a:ea typeface="Cambria Math" panose="02040503050406030204" pitchFamily="18" charset="0"/>
              </a:rPr>
              <a:t>After</a:t>
            </a:r>
            <a:endParaRPr lang="en-US" sz="1350" dirty="0">
              <a:solidFill>
                <a:srgbClr val="0070C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F59142-F8CD-D214-D171-5C5D7128D3A6}"/>
                  </a:ext>
                </a:extLst>
              </p:cNvPr>
              <p:cNvSpPr txBox="1"/>
              <p:nvPr/>
            </p:nvSpPr>
            <p:spPr>
              <a:xfrm>
                <a:off x="6600390" y="5170406"/>
                <a:ext cx="134523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F59142-F8CD-D214-D171-5C5D7128D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90" y="5170406"/>
                <a:ext cx="1345236" cy="415498"/>
              </a:xfrm>
              <a:prstGeom prst="rect">
                <a:avLst/>
              </a:prstGeom>
              <a:blipFill>
                <a:blip r:embed="rId7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233C66-9F69-F7E6-4C20-D034D8F6F8E9}"/>
                  </a:ext>
                </a:extLst>
              </p:cNvPr>
              <p:cNvSpPr txBox="1"/>
              <p:nvPr/>
            </p:nvSpPr>
            <p:spPr>
              <a:xfrm>
                <a:off x="5390776" y="5170406"/>
                <a:ext cx="101811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>
                  <a:solidFill>
                    <a:srgbClr val="0070C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233C66-9F69-F7E6-4C20-D034D8F6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76" y="5170406"/>
                <a:ext cx="1018112" cy="415498"/>
              </a:xfrm>
              <a:prstGeom prst="rect">
                <a:avLst/>
              </a:prstGeom>
              <a:blipFill>
                <a:blip r:embed="rId8"/>
                <a:stretch>
                  <a:fillRect r="-3293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E0BC53D-B3E0-F7E0-CEEB-3D3FDF209CF9}"/>
              </a:ext>
            </a:extLst>
          </p:cNvPr>
          <p:cNvSpPr txBox="1"/>
          <p:nvPr/>
        </p:nvSpPr>
        <p:spPr>
          <a:xfrm>
            <a:off x="6927652" y="5588437"/>
            <a:ext cx="9091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  <a:ea typeface="Cambria Math" panose="02040503050406030204" pitchFamily="18" charset="0"/>
              </a:rPr>
              <a:t>Before</a:t>
            </a:r>
            <a:endParaRPr lang="en-US" sz="1350" dirty="0">
              <a:solidFill>
                <a:srgbClr val="292934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56139-D4C3-E020-103E-601DF983974A}"/>
              </a:ext>
            </a:extLst>
          </p:cNvPr>
          <p:cNvSpPr txBox="1"/>
          <p:nvPr/>
        </p:nvSpPr>
        <p:spPr>
          <a:xfrm>
            <a:off x="5791796" y="5588437"/>
            <a:ext cx="72020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70C0"/>
                </a:solidFill>
                <a:latin typeface="Arial"/>
                <a:ea typeface="Cambria Math" panose="02040503050406030204" pitchFamily="18" charset="0"/>
              </a:rPr>
              <a:t>After</a:t>
            </a:r>
            <a:endParaRPr lang="en-US" sz="1350" dirty="0">
              <a:solidFill>
                <a:srgbClr val="0070C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96BC3E-A1D7-ED3B-90F6-FCBA39B37C66}"/>
                  </a:ext>
                </a:extLst>
              </p:cNvPr>
              <p:cNvSpPr txBox="1"/>
              <p:nvPr/>
            </p:nvSpPr>
            <p:spPr>
              <a:xfrm>
                <a:off x="1585180" y="2760114"/>
                <a:ext cx="109258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𝑳𝒂𝒓𝒈𝒆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𝒄𝒉𝒂𝒏𝒈𝒆</m:t>
                      </m:r>
                    </m:oMath>
                  </m:oMathPara>
                </a14:m>
                <a:endParaRPr lang="en-US" sz="1350" b="1" dirty="0">
                  <a:solidFill>
                    <a:srgbClr val="C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96BC3E-A1D7-ED3B-90F6-FCBA39B37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180" y="2760114"/>
                <a:ext cx="1092586" cy="300082"/>
              </a:xfrm>
              <a:prstGeom prst="rect">
                <a:avLst/>
              </a:prstGeom>
              <a:blipFill>
                <a:blip r:embed="rId9"/>
                <a:stretch>
                  <a:fillRect r="-22346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829476-CD03-3EE5-55F4-CDAD237AE71F}"/>
                  </a:ext>
                </a:extLst>
              </p:cNvPr>
              <p:cNvSpPr txBox="1"/>
              <p:nvPr/>
            </p:nvSpPr>
            <p:spPr>
              <a:xfrm>
                <a:off x="6026757" y="2760114"/>
                <a:ext cx="109258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𝑺𝒎𝒂𝒍𝒍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𝒄𝒉𝒂𝒏𝒈𝒆</m:t>
                      </m:r>
                    </m:oMath>
                  </m:oMathPara>
                </a14:m>
                <a:endParaRPr lang="en-US" sz="1350" b="1" dirty="0">
                  <a:solidFill>
                    <a:srgbClr val="C0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829476-CD03-3EE5-55F4-CDAD237AE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757" y="2760114"/>
                <a:ext cx="1092586" cy="300082"/>
              </a:xfrm>
              <a:prstGeom prst="rect">
                <a:avLst/>
              </a:prstGeom>
              <a:blipFill>
                <a:blip r:embed="rId10"/>
                <a:stretch>
                  <a:fillRect r="-21229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" name="Star: 5 Points 1023">
            <a:extLst>
              <a:ext uri="{FF2B5EF4-FFF2-40B4-BE49-F238E27FC236}">
                <a16:creationId xmlns:a16="http://schemas.microsoft.com/office/drawing/2014/main" id="{BA71F95B-286E-1E25-DD91-FBC1DD4FAE2F}"/>
              </a:ext>
            </a:extLst>
          </p:cNvPr>
          <p:cNvSpPr/>
          <p:nvPr/>
        </p:nvSpPr>
        <p:spPr>
          <a:xfrm>
            <a:off x="3377944" y="5055353"/>
            <a:ext cx="431948" cy="418031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srgbClr val="C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F708A432-39A3-F5FE-8990-CE973B186748}"/>
                  </a:ext>
                </a:extLst>
              </p:cNvPr>
              <p:cNvSpPr txBox="1"/>
              <p:nvPr/>
            </p:nvSpPr>
            <p:spPr>
              <a:xfrm>
                <a:off x="478383" y="3741577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F708A432-39A3-F5FE-8990-CE973B186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3" y="3741577"/>
                <a:ext cx="380651" cy="300082"/>
              </a:xfrm>
              <a:prstGeom prst="rect">
                <a:avLst/>
              </a:prstGeom>
              <a:blipFill>
                <a:blip r:embed="rId11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D6DE5A6-69E1-1E85-4D51-D2460B6BE8F7}"/>
                  </a:ext>
                </a:extLst>
              </p:cNvPr>
              <p:cNvSpPr txBox="1"/>
              <p:nvPr/>
            </p:nvSpPr>
            <p:spPr>
              <a:xfrm>
                <a:off x="1941148" y="4892637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ED6DE5A6-69E1-1E85-4D51-D2460B6B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48" y="4892637"/>
                <a:ext cx="380651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97BC5DAE-7993-7808-F1AB-10F3EB86CEDC}"/>
                  </a:ext>
                </a:extLst>
              </p:cNvPr>
              <p:cNvSpPr txBox="1"/>
              <p:nvPr/>
            </p:nvSpPr>
            <p:spPr>
              <a:xfrm>
                <a:off x="4842603" y="3729032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97BC5DAE-7993-7808-F1AB-10F3EB86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603" y="3729032"/>
                <a:ext cx="380651" cy="300082"/>
              </a:xfrm>
              <a:prstGeom prst="rect">
                <a:avLst/>
              </a:prstGeom>
              <a:blipFill>
                <a:blip r:embed="rId1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1472FB49-D3FC-A61D-EB21-B2FC9107542F}"/>
                  </a:ext>
                </a:extLst>
              </p:cNvPr>
              <p:cNvSpPr txBox="1"/>
              <p:nvPr/>
            </p:nvSpPr>
            <p:spPr>
              <a:xfrm>
                <a:off x="6324243" y="4880092"/>
                <a:ext cx="380651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350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1472FB49-D3FC-A61D-EB21-B2FC91075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43" y="4880092"/>
                <a:ext cx="380651" cy="300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2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3" grpId="0"/>
      <p:bldP spid="14" grpId="0"/>
      <p:bldP spid="23" grpId="0"/>
      <p:bldP spid="26" grpId="0"/>
      <p:bldP spid="27" grpId="0"/>
      <p:bldP spid="1024" grpId="0" animBg="1"/>
      <p:bldP spid="1025" grpId="0"/>
      <p:bldP spid="1027" grpId="0"/>
      <p:bldP spid="1029" grpId="0"/>
      <p:bldP spid="10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D708-9C59-4BAA-82CA-8A41114F3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8713"/>
            <a:ext cx="8229600" cy="990601"/>
          </a:xfrm>
        </p:spPr>
        <p:txBody>
          <a:bodyPr/>
          <a:lstStyle/>
          <a:p>
            <a:r>
              <a:rPr lang="en-US" dirty="0"/>
              <a:t>Provides a principled approach to arbitrating the </a:t>
            </a:r>
            <a:r>
              <a:rPr lang="en-US" b="1" dirty="0"/>
              <a:t>explore-exploit dilemma</a:t>
            </a:r>
            <a:r>
              <a:rPr lang="en-US" dirty="0"/>
              <a:t>: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Expected free energy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C10A71F-DBDA-43CB-B936-A8EAAF1A4DD4}"/>
              </a:ext>
            </a:extLst>
          </p:cNvPr>
          <p:cNvSpPr txBox="1">
            <a:spLocks/>
          </p:cNvSpPr>
          <p:nvPr/>
        </p:nvSpPr>
        <p:spPr>
          <a:xfrm>
            <a:off x="428552" y="4963788"/>
            <a:ext cx="8229600" cy="18441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Action selection is initially information-seeking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epistemic term dominates</a:t>
            </a:r>
          </a:p>
          <a:p>
            <a:endParaRPr lang="en-US" dirty="0"/>
          </a:p>
          <a:p>
            <a:r>
              <a:rPr lang="en-US" dirty="0"/>
              <a:t>Then the agent </a:t>
            </a:r>
            <a:r>
              <a:rPr lang="en-US" b="1" dirty="0"/>
              <a:t>leverages that information</a:t>
            </a:r>
            <a:r>
              <a:rPr lang="en-US" dirty="0"/>
              <a:t> to </a:t>
            </a:r>
            <a:r>
              <a:rPr lang="en-US" b="1" dirty="0"/>
              <a:t>bring about preferred outcomes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0D7CF-DF86-145A-AC13-76A59554E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807" b="13709"/>
          <a:stretch/>
        </p:blipFill>
        <p:spPr>
          <a:xfrm>
            <a:off x="124134" y="2904116"/>
            <a:ext cx="563754" cy="1989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C6A9E-EA9B-D6F3-848F-B0D514561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85" y="2949614"/>
            <a:ext cx="7053259" cy="7619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042737-3C7D-D513-FE9A-92B2D5B9AEE0}"/>
              </a:ext>
            </a:extLst>
          </p:cNvPr>
          <p:cNvSpPr/>
          <p:nvPr/>
        </p:nvSpPr>
        <p:spPr>
          <a:xfrm>
            <a:off x="1219124" y="3062598"/>
            <a:ext cx="3882649" cy="6095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A1A5B6-C3EF-951B-A582-E6444B18F2C6}"/>
              </a:ext>
            </a:extLst>
          </p:cNvPr>
          <p:cNvSpPr/>
          <p:nvPr/>
        </p:nvSpPr>
        <p:spPr>
          <a:xfrm>
            <a:off x="5413830" y="3043110"/>
            <a:ext cx="2249714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3346E-EE9F-09AB-A52E-694D1A06A066}"/>
              </a:ext>
            </a:extLst>
          </p:cNvPr>
          <p:cNvSpPr txBox="1"/>
          <p:nvPr/>
        </p:nvSpPr>
        <p:spPr>
          <a:xfrm>
            <a:off x="5258451" y="3733645"/>
            <a:ext cx="2744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Expected probability of </a:t>
            </a:r>
            <a:r>
              <a:rPr lang="en-US" b="1" dirty="0">
                <a:solidFill>
                  <a:srgbClr val="FF0000"/>
                </a:solidFill>
              </a:rPr>
              <a:t>preferred outcomes </a:t>
            </a:r>
            <a:r>
              <a:rPr lang="en-US" dirty="0">
                <a:solidFill>
                  <a:srgbClr val="FF0000"/>
                </a:solidFill>
              </a:rPr>
              <a:t>if I choose this plan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23951-54E5-FAEB-F87D-04CF3F161159}"/>
              </a:ext>
            </a:extLst>
          </p:cNvPr>
          <p:cNvSpPr txBox="1"/>
          <p:nvPr/>
        </p:nvSpPr>
        <p:spPr>
          <a:xfrm>
            <a:off x="430367" y="3757256"/>
            <a:ext cx="4746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“How much do I </a:t>
            </a:r>
            <a:r>
              <a:rPr lang="en-US" b="1" dirty="0">
                <a:solidFill>
                  <a:srgbClr val="0070C0"/>
                </a:solidFill>
              </a:rPr>
              <a:t>expect</a:t>
            </a:r>
            <a:r>
              <a:rPr lang="en-US" dirty="0">
                <a:solidFill>
                  <a:srgbClr val="0070C0"/>
                </a:solidFill>
              </a:rPr>
              <a:t> beliefs </a:t>
            </a:r>
            <a:r>
              <a:rPr lang="en-US" b="1" dirty="0">
                <a:solidFill>
                  <a:srgbClr val="0070C0"/>
                </a:solidFill>
              </a:rPr>
              <a:t>will</a:t>
            </a:r>
            <a:r>
              <a:rPr lang="en-US" dirty="0">
                <a:solidFill>
                  <a:srgbClr val="0070C0"/>
                </a:solidFill>
              </a:rPr>
              <a:t> change after a new observation </a:t>
            </a:r>
            <a:r>
              <a:rPr lang="en-US" b="1" dirty="0">
                <a:solidFill>
                  <a:srgbClr val="0070C0"/>
                </a:solidFill>
              </a:rPr>
              <a:t>if</a:t>
            </a:r>
            <a:r>
              <a:rPr lang="en-US" dirty="0">
                <a:solidFill>
                  <a:srgbClr val="0070C0"/>
                </a:solidFill>
              </a:rPr>
              <a:t> I choose this plan?”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F99-573A-5ABC-9DE6-426B83851FA5}"/>
              </a:ext>
            </a:extLst>
          </p:cNvPr>
          <p:cNvSpPr txBox="1"/>
          <p:nvPr/>
        </p:nvSpPr>
        <p:spPr>
          <a:xfrm>
            <a:off x="5218914" y="2550675"/>
            <a:ext cx="249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“Pragmatic value”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8CF9C8-5608-8D13-90C1-2141DD2CE1BC}"/>
              </a:ext>
            </a:extLst>
          </p:cNvPr>
          <p:cNvSpPr txBox="1"/>
          <p:nvPr/>
        </p:nvSpPr>
        <p:spPr>
          <a:xfrm>
            <a:off x="1479944" y="2552280"/>
            <a:ext cx="294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“Epistemic value”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3B911-0F77-03A4-EB0B-73277AA489C3}"/>
              </a:ext>
            </a:extLst>
          </p:cNvPr>
          <p:cNvSpPr txBox="1"/>
          <p:nvPr/>
        </p:nvSpPr>
        <p:spPr>
          <a:xfrm>
            <a:off x="2938585" y="3301243"/>
            <a:ext cx="29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–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575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1ECD6294-B0C8-476F-A68B-DE7178D75E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8101" y="427388"/>
                <a:ext cx="8229600" cy="99060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Policies (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4000" dirty="0"/>
                  <a:t>)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1ECD6294-B0C8-476F-A68B-DE7178D75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101" y="427388"/>
                <a:ext cx="8229600" cy="990600"/>
              </a:xfrm>
              <a:blipFill>
                <a:blip r:embed="rId2"/>
                <a:stretch>
                  <a:fillRect l="-2667" b="-1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D47C74-1F3C-4C09-7446-323E1DB33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40" y="1417988"/>
            <a:ext cx="8229600" cy="4876800"/>
          </a:xfrm>
        </p:spPr>
        <p:txBody>
          <a:bodyPr/>
          <a:lstStyle/>
          <a:p>
            <a:r>
              <a:rPr lang="en-US" dirty="0"/>
              <a:t>Possible plans (</a:t>
            </a:r>
            <a:r>
              <a:rPr lang="en-US" b="1" dirty="0"/>
              <a:t>action sequences</a:t>
            </a:r>
            <a:r>
              <a:rPr lang="en-US" dirty="0"/>
              <a:t>) – a function of time</a:t>
            </a:r>
          </a:p>
          <a:p>
            <a:pPr lvl="1"/>
            <a:r>
              <a:rPr lang="en-US" u="sng" dirty="0"/>
              <a:t>Different meaning than RL</a:t>
            </a:r>
            <a:r>
              <a:rPr lang="en-US" dirty="0"/>
              <a:t>, where a “policy” instead refers to a mapping from states to actions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2F28AD5-F94A-40C6-96FE-977829C4A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34" t="-4339" b="-1217"/>
          <a:stretch/>
        </p:blipFill>
        <p:spPr>
          <a:xfrm>
            <a:off x="2342500" y="2969913"/>
            <a:ext cx="2383168" cy="3093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1769BC-9BD3-43F7-BE52-81A1889A4D18}"/>
                  </a:ext>
                </a:extLst>
              </p:cNvPr>
              <p:cNvSpPr txBox="1"/>
              <p:nvPr/>
            </p:nvSpPr>
            <p:spPr>
              <a:xfrm>
                <a:off x="2027781" y="2610594"/>
                <a:ext cx="1627736" cy="413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FF0000"/>
                    </a:solidFill>
                    <a:latin typeface="Arial"/>
                  </a:rPr>
                  <a:t>(10 actions)</a:t>
                </a:r>
                <a:endParaRPr lang="en-US" sz="2400" dirty="0">
                  <a:solidFill>
                    <a:srgbClr val="FF000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1769BC-9BD3-43F7-BE52-81A1889A4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781" y="2610594"/>
                <a:ext cx="1627736" cy="413831"/>
              </a:xfrm>
              <a:prstGeom prst="rect">
                <a:avLst/>
              </a:prstGeom>
              <a:blipFill>
                <a:blip r:embed="rId4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4CC8F1-C4B3-4B66-AB17-CE904A92B88F}"/>
              </a:ext>
            </a:extLst>
          </p:cNvPr>
          <p:cNvCxnSpPr>
            <a:cxnSpLocks/>
          </p:cNvCxnSpPr>
          <p:nvPr/>
        </p:nvCxnSpPr>
        <p:spPr>
          <a:xfrm>
            <a:off x="3083670" y="3373102"/>
            <a:ext cx="46645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716E0C0-0CD4-4B29-B9F9-C32D4186E8AE}"/>
              </a:ext>
            </a:extLst>
          </p:cNvPr>
          <p:cNvSpPr txBox="1"/>
          <p:nvPr/>
        </p:nvSpPr>
        <p:spPr>
          <a:xfrm>
            <a:off x="1820040" y="3158758"/>
            <a:ext cx="60715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C00000"/>
                </a:solidFill>
                <a:latin typeface="Arial"/>
              </a:rPr>
              <a:t>Start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E838FD-9DEE-453A-8525-EB56DC6E96DA}"/>
              </a:ext>
            </a:extLst>
          </p:cNvPr>
          <p:cNvSpPr txBox="1"/>
          <p:nvPr/>
        </p:nvSpPr>
        <p:spPr>
          <a:xfrm>
            <a:off x="4202173" y="6063750"/>
            <a:ext cx="9627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C00000"/>
                </a:solidFill>
                <a:latin typeface="Arial"/>
              </a:rPr>
              <a:t>Goal</a:t>
            </a:r>
          </a:p>
          <a:p>
            <a:pPr defTabSz="342900">
              <a:defRPr/>
            </a:pPr>
            <a:r>
              <a:rPr lang="en-US" sz="1350" dirty="0">
                <a:solidFill>
                  <a:srgbClr val="C00000"/>
                </a:solidFill>
                <a:latin typeface="Arial"/>
              </a:rPr>
              <a:t>(+50)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C39C5-1F99-44C9-8170-8E96A9F06B12}"/>
              </a:ext>
            </a:extLst>
          </p:cNvPr>
          <p:cNvSpPr txBox="1"/>
          <p:nvPr/>
        </p:nvSpPr>
        <p:spPr>
          <a:xfrm>
            <a:off x="412779" y="6063749"/>
            <a:ext cx="177236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C00000"/>
                </a:solidFill>
                <a:latin typeface="Arial"/>
              </a:rPr>
              <a:t>All other states = -3</a:t>
            </a:r>
            <a:endParaRPr lang="en-US" sz="1350" dirty="0">
              <a:solidFill>
                <a:srgbClr val="292934"/>
              </a:solidFill>
              <a:latin typeface="Arial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A9BF0E-4677-494B-ABB4-214581B91916}"/>
              </a:ext>
            </a:extLst>
          </p:cNvPr>
          <p:cNvCxnSpPr>
            <a:cxnSpLocks/>
          </p:cNvCxnSpPr>
          <p:nvPr/>
        </p:nvCxnSpPr>
        <p:spPr>
          <a:xfrm>
            <a:off x="2657552" y="5839465"/>
            <a:ext cx="18228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E4675F-C299-4868-BE19-295ECCDEB037}"/>
              </a:ext>
            </a:extLst>
          </p:cNvPr>
          <p:cNvCxnSpPr>
            <a:cxnSpLocks/>
          </p:cNvCxnSpPr>
          <p:nvPr/>
        </p:nvCxnSpPr>
        <p:spPr>
          <a:xfrm>
            <a:off x="3534082" y="3398270"/>
            <a:ext cx="0" cy="75448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1A0577-8C8D-4387-86E1-1F59C21D90FC}"/>
              </a:ext>
            </a:extLst>
          </p:cNvPr>
          <p:cNvCxnSpPr>
            <a:cxnSpLocks/>
          </p:cNvCxnSpPr>
          <p:nvPr/>
        </p:nvCxnSpPr>
        <p:spPr>
          <a:xfrm>
            <a:off x="3550119" y="4165338"/>
            <a:ext cx="911442" cy="125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3A6B1F-26C2-4E22-9E85-2A1B92A2DFAB}"/>
              </a:ext>
            </a:extLst>
          </p:cNvPr>
          <p:cNvCxnSpPr>
            <a:cxnSpLocks/>
          </p:cNvCxnSpPr>
          <p:nvPr/>
        </p:nvCxnSpPr>
        <p:spPr>
          <a:xfrm>
            <a:off x="4461561" y="4188227"/>
            <a:ext cx="0" cy="83428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A12704F-F55D-437D-B701-E0C1955FBBE0}"/>
              </a:ext>
            </a:extLst>
          </p:cNvPr>
          <p:cNvCxnSpPr>
            <a:cxnSpLocks/>
          </p:cNvCxnSpPr>
          <p:nvPr/>
        </p:nvCxnSpPr>
        <p:spPr>
          <a:xfrm flipH="1" flipV="1">
            <a:off x="3550119" y="5008431"/>
            <a:ext cx="911442" cy="140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16F83A-0207-452B-A965-695E7B686781}"/>
              </a:ext>
            </a:extLst>
          </p:cNvPr>
          <p:cNvCxnSpPr>
            <a:cxnSpLocks/>
          </p:cNvCxnSpPr>
          <p:nvPr/>
        </p:nvCxnSpPr>
        <p:spPr>
          <a:xfrm>
            <a:off x="3542283" y="5022506"/>
            <a:ext cx="0" cy="75448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57E356-6943-493D-8593-E27CBDA22881}"/>
              </a:ext>
            </a:extLst>
          </p:cNvPr>
          <p:cNvCxnSpPr>
            <a:cxnSpLocks/>
          </p:cNvCxnSpPr>
          <p:nvPr/>
        </p:nvCxnSpPr>
        <p:spPr>
          <a:xfrm>
            <a:off x="3550119" y="5770699"/>
            <a:ext cx="911442" cy="125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746263-DA17-41F8-B4A8-00F4673D5AE2}"/>
                  </a:ext>
                </a:extLst>
              </p:cNvPr>
              <p:cNvSpPr txBox="1"/>
              <p:nvPr/>
            </p:nvSpPr>
            <p:spPr>
              <a:xfrm>
                <a:off x="3612652" y="2607223"/>
                <a:ext cx="1635475" cy="414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342900"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1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500" dirty="0">
                    <a:solidFill>
                      <a:srgbClr val="0070C0"/>
                    </a:solidFill>
                    <a:latin typeface="Arial"/>
                  </a:rPr>
                  <a:t>(14 actions)</a:t>
                </a:r>
                <a:endParaRPr lang="en-US" sz="2400" dirty="0">
                  <a:solidFill>
                    <a:srgbClr val="0070C0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746263-DA17-41F8-B4A8-00F4673D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652" y="2607223"/>
                <a:ext cx="1635475" cy="414537"/>
              </a:xfrm>
              <a:prstGeom prst="rect">
                <a:avLst/>
              </a:prstGeom>
              <a:blipFill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Mountains with solid fill">
            <a:extLst>
              <a:ext uri="{FF2B5EF4-FFF2-40B4-BE49-F238E27FC236}">
                <a16:creationId xmlns:a16="http://schemas.microsoft.com/office/drawing/2014/main" id="{AF46929D-2A64-42B3-C954-9016D0C38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0854" y="4400787"/>
            <a:ext cx="350795" cy="3507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B394BD-C02D-40B8-B4BD-93424D7F95A3}"/>
              </a:ext>
            </a:extLst>
          </p:cNvPr>
          <p:cNvCxnSpPr>
            <a:cxnSpLocks/>
          </p:cNvCxnSpPr>
          <p:nvPr/>
        </p:nvCxnSpPr>
        <p:spPr>
          <a:xfrm>
            <a:off x="2638677" y="3668013"/>
            <a:ext cx="0" cy="2171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B8A39D-DFD0-43A5-D183-96E57D04A13D}"/>
              </a:ext>
            </a:extLst>
          </p:cNvPr>
          <p:cNvSpPr txBox="1"/>
          <p:nvPr/>
        </p:nvSpPr>
        <p:spPr>
          <a:xfrm>
            <a:off x="422395" y="4409525"/>
            <a:ext cx="20531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C00000"/>
                </a:solidFill>
                <a:latin typeface="Arial"/>
              </a:rPr>
              <a:t>Something difficult (-10)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657370-2022-9DF3-E6CB-02FD64E9AB7A}"/>
                  </a:ext>
                </a:extLst>
              </p:cNvPr>
              <p:cNvSpPr txBox="1"/>
              <p:nvPr/>
            </p:nvSpPr>
            <p:spPr>
              <a:xfrm>
                <a:off x="5021845" y="3503014"/>
                <a:ext cx="397392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342900">
                  <a:defRPr/>
                </a:pPr>
                <a:r>
                  <a:rPr lang="en-US" b="1" dirty="0">
                    <a:solidFill>
                      <a:srgbClr val="000000"/>
                    </a:solidFill>
                    <a:latin typeface="Arial"/>
                  </a:rPr>
                  <a:t>Planning Horizon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= number of </a:t>
                </a:r>
                <a:r>
                  <a:rPr lang="en-US" u="sng" dirty="0">
                    <a:solidFill>
                      <a:srgbClr val="000000"/>
                    </a:solidFill>
                    <a:latin typeface="Arial"/>
                  </a:rPr>
                  <a:t>future steps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 considered</a:t>
                </a:r>
              </a:p>
              <a:p>
                <a:pPr defTabSz="342900">
                  <a:defRPr/>
                </a:pPr>
                <a:endParaRPr lang="en-US" dirty="0">
                  <a:solidFill>
                    <a:srgbClr val="0070C0"/>
                  </a:solidFill>
                  <a:latin typeface="Arial"/>
                </a:endParaRPr>
              </a:p>
              <a:p>
                <a:pPr marL="257175" indent="-257175" defTabSz="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=+16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Arial"/>
                </a:endParaRPr>
              </a:p>
              <a:p>
                <a:pPr marL="257175" indent="-257175" defTabSz="34290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=+11</m:t>
                    </m:r>
                  </m:oMath>
                </a14:m>
                <a:endParaRPr lang="en-US" dirty="0">
                  <a:solidFill>
                    <a:srgbClr val="0070C0"/>
                  </a:solidFill>
                  <a:latin typeface="Arial"/>
                </a:endParaRPr>
              </a:p>
              <a:p>
                <a:pPr marL="257175" indent="-257175" defTabSz="342900">
                  <a:buFont typeface="Arial" panose="020B0604020202020204" pitchFamily="34" charset="0"/>
                  <a:buChar char="•"/>
                  <a:defRPr/>
                </a:pPr>
                <a:endParaRPr lang="en-US" dirty="0">
                  <a:solidFill>
                    <a:srgbClr val="0070C0"/>
                  </a:solidFill>
                  <a:latin typeface="Arial"/>
                </a:endParaRPr>
              </a:p>
              <a:p>
                <a:pPr marL="257175" indent="-257175" defTabSz="342900"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</a:rPr>
                  <a:t>But only if you look far enough ahead!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8657370-2022-9DF3-E6CB-02FD64E9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845" y="3503014"/>
                <a:ext cx="3973922" cy="2308324"/>
              </a:xfrm>
              <a:prstGeom prst="rect">
                <a:avLst/>
              </a:prstGeom>
              <a:blipFill>
                <a:blip r:embed="rId8"/>
                <a:stretch>
                  <a:fillRect l="-1380" t="-1587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F0662B7-755C-E2BF-E379-A1469774EC6A}"/>
              </a:ext>
            </a:extLst>
          </p:cNvPr>
          <p:cNvSpPr/>
          <p:nvPr/>
        </p:nvSpPr>
        <p:spPr>
          <a:xfrm>
            <a:off x="1820040" y="2607222"/>
            <a:ext cx="348258" cy="285737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3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37" grpId="0"/>
      <p:bldP spid="27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6E0CEC-9750-47DA-8A1F-786CCAB1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Perception</a:t>
            </a:r>
            <a:r>
              <a:rPr lang="en-US" dirty="0"/>
              <a:t>: Variational 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53E3ED-D3B9-49C7-98D7-4559C2F1A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50948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Start with </a:t>
                </a:r>
                <a:r>
                  <a:rPr lang="en-US" b="1" dirty="0"/>
                  <a:t>generative model </a:t>
                </a:r>
                <a:r>
                  <a:rPr lang="en-US" dirty="0"/>
                  <a:t>you know,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Start with </a:t>
                </a:r>
                <a:r>
                  <a:rPr lang="en-US" b="1" dirty="0"/>
                  <a:t>initially</a:t>
                </a:r>
                <a:r>
                  <a:rPr lang="en-US" dirty="0"/>
                  <a:t> </a:t>
                </a:r>
                <a:r>
                  <a:rPr lang="en-US" b="1" dirty="0"/>
                  <a:t>arbitrary distribution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b="1" dirty="0"/>
                  <a:t> that will approximate the true posterior </a:t>
                </a:r>
                <a:r>
                  <a:rPr lang="en-US" dirty="0"/>
                  <a:t>we want,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53E3ED-D3B9-49C7-98D7-4559C2F1A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509484"/>
              </a:xfrm>
              <a:blipFill>
                <a:blip r:embed="rId2"/>
                <a:stretch>
                  <a:fillRect l="-370" t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CD958D8-AA04-4FB1-AB7C-0719DFCB3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919"/>
          <a:stretch/>
        </p:blipFill>
        <p:spPr>
          <a:xfrm>
            <a:off x="1162880" y="2866945"/>
            <a:ext cx="971387" cy="1620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47D8D6-417B-42F0-B08C-2FC77A52A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6"/>
          <a:stretch/>
        </p:blipFill>
        <p:spPr>
          <a:xfrm>
            <a:off x="2480523" y="3178509"/>
            <a:ext cx="4022193" cy="1215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567F5A-1588-4EAC-8188-479DCF4D859F}"/>
              </a:ext>
            </a:extLst>
          </p:cNvPr>
          <p:cNvSpPr/>
          <p:nvPr/>
        </p:nvSpPr>
        <p:spPr>
          <a:xfrm>
            <a:off x="2480523" y="3152123"/>
            <a:ext cx="2457237" cy="11297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9C4-3FFD-4803-BC53-BDB5F86A6C66}"/>
              </a:ext>
            </a:extLst>
          </p:cNvPr>
          <p:cNvSpPr/>
          <p:nvPr/>
        </p:nvSpPr>
        <p:spPr>
          <a:xfrm>
            <a:off x="5284017" y="3412115"/>
            <a:ext cx="1323518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B48C0-ABD4-47DB-BB6E-0DBCAFFCD578}"/>
              </a:ext>
            </a:extLst>
          </p:cNvPr>
          <p:cNvSpPr txBox="1"/>
          <p:nvPr/>
        </p:nvSpPr>
        <p:spPr>
          <a:xfrm>
            <a:off x="2375704" y="4391805"/>
            <a:ext cx="2890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Difference</a:t>
            </a:r>
            <a:r>
              <a:rPr lang="en-US" dirty="0">
                <a:solidFill>
                  <a:srgbClr val="0070C0"/>
                </a:solidFill>
              </a:rPr>
              <a:t> between </a:t>
            </a:r>
            <a:r>
              <a:rPr lang="en-US" b="1" dirty="0">
                <a:solidFill>
                  <a:srgbClr val="0070C0"/>
                </a:solidFill>
              </a:rPr>
              <a:t>approximate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b="1" dirty="0">
                <a:solidFill>
                  <a:srgbClr val="0070C0"/>
                </a:solidFill>
              </a:rPr>
              <a:t>true posterior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A0D53-8E03-42E6-80F4-576E491A0A85}"/>
              </a:ext>
            </a:extLst>
          </p:cNvPr>
          <p:cNvSpPr txBox="1"/>
          <p:nvPr/>
        </p:nvSpPr>
        <p:spPr>
          <a:xfrm>
            <a:off x="5080014" y="4255234"/>
            <a:ext cx="2736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“How </a:t>
            </a:r>
            <a:r>
              <a:rPr lang="en-US" b="1" dirty="0">
                <a:solidFill>
                  <a:srgbClr val="FF0000"/>
                </a:solidFill>
              </a:rPr>
              <a:t>surprising</a:t>
            </a:r>
            <a:r>
              <a:rPr lang="en-US" dirty="0">
                <a:solidFill>
                  <a:srgbClr val="FF0000"/>
                </a:solidFill>
              </a:rPr>
              <a:t> is this observation under my model?”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3">
                <a:extLst>
                  <a:ext uri="{FF2B5EF4-FFF2-40B4-BE49-F238E27FC236}">
                    <a16:creationId xmlns:a16="http://schemas.microsoft.com/office/drawing/2014/main" id="{A4C0BAD9-3CE3-48B1-95CC-94185DBA4E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5787570"/>
                <a:ext cx="8229600" cy="990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approaches 0 </a:t>
                </a:r>
                <a:r>
                  <a:rPr lang="en-US" b="1" dirty="0"/>
                  <a:t>as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b="1" dirty="0"/>
                  <a:t> become more similar 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Content Placeholder 3">
                <a:extLst>
                  <a:ext uri="{FF2B5EF4-FFF2-40B4-BE49-F238E27FC236}">
                    <a16:creationId xmlns:a16="http://schemas.microsoft.com/office/drawing/2014/main" id="{A4C0BAD9-3CE3-48B1-95CC-94185DBA4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87570"/>
                <a:ext cx="8229600" cy="990600"/>
              </a:xfrm>
              <a:prstGeom prst="rect">
                <a:avLst/>
              </a:prstGeom>
              <a:blipFill>
                <a:blip r:embed="rId5"/>
                <a:stretch>
                  <a:fillRect l="-667" t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48B62F4-6BA3-47A8-E7DA-20574442FF6A}"/>
              </a:ext>
            </a:extLst>
          </p:cNvPr>
          <p:cNvSpPr/>
          <p:nvPr/>
        </p:nvSpPr>
        <p:spPr>
          <a:xfrm>
            <a:off x="5005496" y="3152123"/>
            <a:ext cx="2878372" cy="216301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3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DC3586-9B39-4105-9807-6CD790AD4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7" y="600075"/>
            <a:ext cx="9281833" cy="61423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0D61DE-12AA-4080-8C24-400D3921D557}"/>
              </a:ext>
            </a:extLst>
          </p:cNvPr>
          <p:cNvSpPr/>
          <p:nvPr/>
        </p:nvSpPr>
        <p:spPr>
          <a:xfrm>
            <a:off x="800101" y="3671269"/>
            <a:ext cx="2035969" cy="22359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FC6750-DCEF-41AC-8924-6C4875A2DD63}"/>
              </a:ext>
            </a:extLst>
          </p:cNvPr>
          <p:cNvSpPr/>
          <p:nvPr/>
        </p:nvSpPr>
        <p:spPr>
          <a:xfrm>
            <a:off x="3417092" y="3467100"/>
            <a:ext cx="4369595" cy="583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41969-B209-4D2A-9910-1362D8282765}"/>
              </a:ext>
            </a:extLst>
          </p:cNvPr>
          <p:cNvSpPr/>
          <p:nvPr/>
        </p:nvSpPr>
        <p:spPr>
          <a:xfrm>
            <a:off x="3333749" y="4095444"/>
            <a:ext cx="2495552" cy="768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F15550-B310-47EE-BC21-28CBA77EC2A7}"/>
              </a:ext>
            </a:extLst>
          </p:cNvPr>
          <p:cNvSpPr/>
          <p:nvPr/>
        </p:nvSpPr>
        <p:spPr>
          <a:xfrm>
            <a:off x="5915025" y="4280296"/>
            <a:ext cx="2340626" cy="583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892975-8756-4AE5-B810-ADEEABC999C1}"/>
              </a:ext>
            </a:extLst>
          </p:cNvPr>
          <p:cNvSpPr/>
          <p:nvPr/>
        </p:nvSpPr>
        <p:spPr>
          <a:xfrm>
            <a:off x="3324223" y="5093492"/>
            <a:ext cx="2495552" cy="813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F162F-2676-437D-B2FE-ADAB9475A33D}"/>
              </a:ext>
            </a:extLst>
          </p:cNvPr>
          <p:cNvSpPr/>
          <p:nvPr/>
        </p:nvSpPr>
        <p:spPr>
          <a:xfrm>
            <a:off x="5974701" y="4989312"/>
            <a:ext cx="2340626" cy="813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0F777F-5CCE-4CBF-92F5-945190F1B546}"/>
              </a:ext>
            </a:extLst>
          </p:cNvPr>
          <p:cNvSpPr/>
          <p:nvPr/>
        </p:nvSpPr>
        <p:spPr>
          <a:xfrm>
            <a:off x="3378921" y="5952199"/>
            <a:ext cx="4876730" cy="144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A61A-1F37-A143-FE81-6CDAAC4C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active inference?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3187-5DB5-629E-3F98-D863D108B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</a:t>
            </a:r>
            <a:r>
              <a:rPr lang="en-US" b="1" dirty="0"/>
              <a:t>selecting actions under </a:t>
            </a:r>
            <a:r>
              <a:rPr lang="en-US" b="1" u="sng" dirty="0"/>
              <a:t>uncertainty</a:t>
            </a:r>
          </a:p>
          <a:p>
            <a:pPr lvl="1"/>
            <a:r>
              <a:rPr lang="en-US" dirty="0"/>
              <a:t>Jointly models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perception</a:t>
            </a:r>
            <a:r>
              <a:rPr lang="en-US" b="1" dirty="0"/>
              <a:t>, learning</a:t>
            </a:r>
            <a:r>
              <a:rPr lang="en-US" dirty="0"/>
              <a:t>, and</a:t>
            </a:r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choice</a:t>
            </a:r>
          </a:p>
          <a:p>
            <a:pPr lvl="1"/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Bayesian</a:t>
            </a:r>
            <a:r>
              <a:rPr lang="en-US" dirty="0"/>
              <a:t> inference</a:t>
            </a:r>
          </a:p>
          <a:p>
            <a:pPr lvl="1"/>
            <a:r>
              <a:rPr lang="en-US" dirty="0"/>
              <a:t>Biologically plausible form of </a:t>
            </a:r>
            <a:r>
              <a:rPr lang="en-US" b="1" dirty="0">
                <a:solidFill>
                  <a:srgbClr val="0070C0"/>
                </a:solidFill>
              </a:rPr>
              <a:t>approximate</a:t>
            </a:r>
            <a:r>
              <a:rPr lang="en-US" dirty="0"/>
              <a:t> inference</a:t>
            </a:r>
          </a:p>
          <a:p>
            <a:pPr lvl="1"/>
            <a:endParaRPr lang="en-US" dirty="0"/>
          </a:p>
          <a:p>
            <a:r>
              <a:rPr lang="en-US" dirty="0"/>
              <a:t>Balances </a:t>
            </a:r>
            <a:r>
              <a:rPr lang="en-US" b="1" dirty="0"/>
              <a:t>information-seeking</a:t>
            </a:r>
            <a:r>
              <a:rPr lang="en-US" dirty="0"/>
              <a:t> and </a:t>
            </a:r>
            <a:r>
              <a:rPr lang="en-US" b="1" dirty="0"/>
              <a:t>reward-seeking</a:t>
            </a:r>
          </a:p>
          <a:p>
            <a:pPr lvl="1"/>
            <a:r>
              <a:rPr lang="en-US" dirty="0"/>
              <a:t>When do I first take action to </a:t>
            </a:r>
            <a:r>
              <a:rPr lang="en-US" dirty="0">
                <a:solidFill>
                  <a:srgbClr val="0070C0"/>
                </a:solidFill>
              </a:rPr>
              <a:t>reduce uncertainty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When do I try to immediately </a:t>
            </a:r>
            <a:r>
              <a:rPr lang="en-US" dirty="0">
                <a:solidFill>
                  <a:srgbClr val="C00000"/>
                </a:solidFill>
              </a:rPr>
              <a:t>seek goals/rewards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Associated with a </a:t>
            </a:r>
            <a:r>
              <a:rPr lang="en-US" b="1" dirty="0">
                <a:solidFill>
                  <a:srgbClr val="C00000"/>
                </a:solidFill>
              </a:rPr>
              <a:t>neural process theory </a:t>
            </a:r>
            <a:r>
              <a:rPr lang="en-US" dirty="0"/>
              <a:t>that can generate empirical predictions</a:t>
            </a:r>
          </a:p>
          <a:p>
            <a:pPr lvl="1"/>
            <a:r>
              <a:rPr lang="en-US" dirty="0"/>
              <a:t>fMRI</a:t>
            </a:r>
          </a:p>
          <a:p>
            <a:pPr lvl="1"/>
            <a:r>
              <a:rPr lang="en-US" dirty="0"/>
              <a:t>EEG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DC3586-9B39-4105-9807-6CD790AD4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17" y="600075"/>
            <a:ext cx="9281833" cy="61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6E0CEC-9750-47DA-8A1F-786CCAB10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7" y="33337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Complexity minus accuracy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C206C-C0BA-4E03-A1EA-4AA79B72ED93}"/>
              </a:ext>
            </a:extLst>
          </p:cNvPr>
          <p:cNvSpPr/>
          <p:nvPr/>
        </p:nvSpPr>
        <p:spPr>
          <a:xfrm>
            <a:off x="2014542" y="2702189"/>
            <a:ext cx="2484098" cy="6095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CFF43-75DD-4F3B-9C51-9D315AECF72A}"/>
              </a:ext>
            </a:extLst>
          </p:cNvPr>
          <p:cNvSpPr txBox="1"/>
          <p:nvPr/>
        </p:nvSpPr>
        <p:spPr>
          <a:xfrm>
            <a:off x="2542293" y="226302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Complexity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057BE5-8BA1-4660-B7F9-EA56E5353A5C}"/>
              </a:ext>
            </a:extLst>
          </p:cNvPr>
          <p:cNvSpPr/>
          <p:nvPr/>
        </p:nvSpPr>
        <p:spPr>
          <a:xfrm>
            <a:off x="4825210" y="2682701"/>
            <a:ext cx="2576287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8804F2-40F6-4789-8EEF-876378CBB6C3}"/>
              </a:ext>
            </a:extLst>
          </p:cNvPr>
          <p:cNvSpPr txBox="1"/>
          <p:nvPr/>
        </p:nvSpPr>
        <p:spPr>
          <a:xfrm>
            <a:off x="5501647" y="2263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DD0679-E266-484E-8889-D7E0739F8604}"/>
                  </a:ext>
                </a:extLst>
              </p:cNvPr>
              <p:cNvSpPr txBox="1"/>
              <p:nvPr/>
            </p:nvSpPr>
            <p:spPr>
              <a:xfrm>
                <a:off x="1112884" y="2705390"/>
                <a:ext cx="6641120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DD0679-E266-484E-8889-D7E0739F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84" y="2705390"/>
                <a:ext cx="6641120" cy="556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A643ECB-E421-4EF4-A9F8-6429BE8E2D63}"/>
              </a:ext>
            </a:extLst>
          </p:cNvPr>
          <p:cNvSpPr txBox="1"/>
          <p:nvPr/>
        </p:nvSpPr>
        <p:spPr>
          <a:xfrm>
            <a:off x="1950090" y="3539037"/>
            <a:ext cx="255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“How much do beliefs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change?”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DB747-1B08-4150-A309-7FD8A630E55D}"/>
              </a:ext>
            </a:extLst>
          </p:cNvPr>
          <p:cNvSpPr txBox="1"/>
          <p:nvPr/>
        </p:nvSpPr>
        <p:spPr>
          <a:xfrm>
            <a:off x="5046394" y="3539036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“How accurate are </a:t>
            </a:r>
          </a:p>
          <a:p>
            <a:r>
              <a:rPr lang="en-US" dirty="0">
                <a:solidFill>
                  <a:srgbClr val="FF0000"/>
                </a:solidFill>
              </a:rPr>
              <a:t>my predictions?”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E139A308-1D77-47E2-9BB3-6D4177A580BB}"/>
              </a:ext>
            </a:extLst>
          </p:cNvPr>
          <p:cNvSpPr txBox="1">
            <a:spLocks/>
          </p:cNvSpPr>
          <p:nvPr/>
        </p:nvSpPr>
        <p:spPr>
          <a:xfrm>
            <a:off x="383840" y="4918166"/>
            <a:ext cx="8229600" cy="1606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Complexity</a:t>
            </a:r>
            <a:r>
              <a:rPr lang="en-US" dirty="0"/>
              <a:t>: Move posterior beliefs </a:t>
            </a:r>
            <a:r>
              <a:rPr lang="en-US" b="1" dirty="0">
                <a:solidFill>
                  <a:srgbClr val="0070C0"/>
                </a:solidFill>
              </a:rPr>
              <a:t>as little as possible</a:t>
            </a:r>
            <a:r>
              <a:rPr lang="en-US" b="1" dirty="0"/>
              <a:t> from prior beliefs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Keep beliefs </a:t>
            </a:r>
            <a:r>
              <a:rPr lang="en-US" b="1" dirty="0">
                <a:solidFill>
                  <a:srgbClr val="0070C0"/>
                </a:solidFill>
              </a:rPr>
              <a:t>as simple/parsimonious as possible</a:t>
            </a:r>
            <a:r>
              <a:rPr lang="en-US" dirty="0"/>
              <a:t> – avoid </a:t>
            </a:r>
            <a:r>
              <a:rPr lang="en-US" b="1" dirty="0">
                <a:solidFill>
                  <a:srgbClr val="C00000"/>
                </a:solidFill>
              </a:rPr>
              <a:t>overfitting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Accuracy</a:t>
            </a:r>
            <a:r>
              <a:rPr lang="en-US" dirty="0"/>
              <a:t>: Adjust beliefs to make the </a:t>
            </a:r>
            <a:r>
              <a:rPr lang="en-US" b="1" dirty="0">
                <a:solidFill>
                  <a:srgbClr val="C00000"/>
                </a:solidFill>
              </a:rPr>
              <a:t>most accurate </a:t>
            </a:r>
            <a:r>
              <a:rPr lang="en-US" b="1" dirty="0"/>
              <a:t>predictions possible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7B7AB-C15B-4DCD-9E54-B8E4BC76DB1D}"/>
              </a:ext>
            </a:extLst>
          </p:cNvPr>
          <p:cNvSpPr txBox="1"/>
          <p:nvPr/>
        </p:nvSpPr>
        <p:spPr>
          <a:xfrm>
            <a:off x="2542293" y="174961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100F5-15BD-4DD6-9320-BAC0F982358E}"/>
              </a:ext>
            </a:extLst>
          </p:cNvPr>
          <p:cNvSpPr txBox="1"/>
          <p:nvPr/>
        </p:nvSpPr>
        <p:spPr>
          <a:xfrm>
            <a:off x="5155398" y="174961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Prediction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0C327F-48F9-4461-84E8-967F69BDB36E}"/>
              </a:ext>
            </a:extLst>
          </p:cNvPr>
          <p:cNvSpPr txBox="1"/>
          <p:nvPr/>
        </p:nvSpPr>
        <p:spPr>
          <a:xfrm>
            <a:off x="4506977" y="1749611"/>
            <a:ext cx="37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34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13" grpId="0" animBg="1"/>
      <p:bldP spid="14" grpId="0"/>
      <p:bldP spid="18" grpId="0"/>
      <p:bldP spid="19" grpId="0"/>
      <p:bldP spid="22" grpId="0"/>
      <p:bldP spid="23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6E0CEC-9750-47DA-8A1F-786CCAB1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Variational vs. Expected free 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CE0C9-EEF0-4391-8E9A-1B4C951A2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6" t="40066" r="85298" b="38713"/>
          <a:stretch/>
        </p:blipFill>
        <p:spPr>
          <a:xfrm>
            <a:off x="1401898" y="4075627"/>
            <a:ext cx="412617" cy="4892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632F58-F957-6E21-69F5-10F65BAF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2905362"/>
            <a:ext cx="6457950" cy="74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3EAF4-3B5C-14F0-FC8B-93D1EF64F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694" b="62516"/>
          <a:stretch/>
        </p:blipFill>
        <p:spPr>
          <a:xfrm>
            <a:off x="971552" y="3929298"/>
            <a:ext cx="494240" cy="864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C2830-77DD-EBCB-0065-6B408A358B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3" t="74839" b="3387"/>
          <a:stretch/>
        </p:blipFill>
        <p:spPr>
          <a:xfrm>
            <a:off x="1896138" y="4124679"/>
            <a:ext cx="6672922" cy="5019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5A32DD-D820-1C87-E4CD-5D4BF730031B}"/>
              </a:ext>
            </a:extLst>
          </p:cNvPr>
          <p:cNvCxnSpPr/>
          <p:nvPr/>
        </p:nvCxnSpPr>
        <p:spPr>
          <a:xfrm>
            <a:off x="2207422" y="4626648"/>
            <a:ext cx="27146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D9A5-9ACE-4E82-A001-E52EB4F6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50" y="2933700"/>
            <a:ext cx="7533699" cy="990600"/>
          </a:xfrm>
        </p:spPr>
        <p:txBody>
          <a:bodyPr>
            <a:noAutofit/>
          </a:bodyPr>
          <a:lstStyle/>
          <a:p>
            <a:r>
              <a:rPr lang="en-US" sz="3600" dirty="0"/>
              <a:t>Computing </a:t>
            </a:r>
            <a:r>
              <a:rPr lang="en-US" sz="3600" i="1" dirty="0"/>
              <a:t>G</a:t>
            </a:r>
            <a:r>
              <a:rPr lang="en-US" sz="3600" dirty="0"/>
              <a:t> and </a:t>
            </a:r>
            <a:r>
              <a:rPr lang="en-US" sz="3600" i="1" dirty="0"/>
              <a:t>F:</a:t>
            </a:r>
            <a:br>
              <a:rPr lang="en-US" sz="3600" i="1" dirty="0"/>
            </a:br>
            <a:r>
              <a:rPr lang="en-US" sz="3600" dirty="0"/>
              <a:t>under a </a:t>
            </a:r>
            <a:r>
              <a:rPr lang="en-US" sz="3600" b="1" dirty="0"/>
              <a:t>generative model</a:t>
            </a:r>
            <a:r>
              <a:rPr lang="en-US" sz="3600" dirty="0"/>
              <a:t> of a task</a:t>
            </a:r>
          </a:p>
        </p:txBody>
      </p:sp>
    </p:spTree>
    <p:extLst>
      <p:ext uri="{BB962C8B-B14F-4D97-AF65-F5344CB8AC3E}">
        <p14:creationId xmlns:p14="http://schemas.microsoft.com/office/powerpoint/2010/main" val="366592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B83DAF8F-58F3-49C6-82C9-A2038224F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64" y="484367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Graphical model depiction of active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7B4A7-8B19-4386-8A55-C331C1DC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07" y="1657350"/>
            <a:ext cx="3796735" cy="457200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Here </a:t>
            </a:r>
            <a:r>
              <a:rPr lang="en-US" sz="2800" b="1" dirty="0"/>
              <a:t>arrows</a:t>
            </a:r>
            <a:r>
              <a:rPr lang="en-US" sz="2800" dirty="0"/>
              <a:t> denote </a:t>
            </a:r>
            <a:r>
              <a:rPr lang="en-US" sz="2800" b="1" dirty="0">
                <a:solidFill>
                  <a:srgbClr val="C00000"/>
                </a:solidFill>
              </a:rPr>
              <a:t>conditional dependencies</a:t>
            </a:r>
          </a:p>
          <a:p>
            <a:endParaRPr lang="en-US" sz="2800" dirty="0"/>
          </a:p>
          <a:p>
            <a:r>
              <a:rPr lang="en-US" sz="2800" b="1" dirty="0"/>
              <a:t>Circles</a:t>
            </a:r>
            <a:r>
              <a:rPr lang="en-US" sz="2800" dirty="0"/>
              <a:t> correspond to </a:t>
            </a:r>
            <a:r>
              <a:rPr lang="en-US" sz="2800" b="1" dirty="0">
                <a:solidFill>
                  <a:srgbClr val="0070C0"/>
                </a:solidFill>
              </a:rPr>
              <a:t>random variables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that are </a:t>
            </a:r>
            <a:r>
              <a:rPr lang="en-US" sz="2800" dirty="0">
                <a:solidFill>
                  <a:srgbClr val="C00000"/>
                </a:solidFill>
              </a:rPr>
              <a:t>updated during inference </a:t>
            </a:r>
          </a:p>
          <a:p>
            <a:endParaRPr lang="en-US" sz="2800" dirty="0"/>
          </a:p>
          <a:p>
            <a:r>
              <a:rPr lang="en-US" sz="2800" b="1" dirty="0"/>
              <a:t>Squares</a:t>
            </a:r>
            <a:r>
              <a:rPr lang="en-US" sz="2800" dirty="0"/>
              <a:t> indicate </a:t>
            </a:r>
            <a:r>
              <a:rPr lang="en-US" sz="2800" dirty="0">
                <a:solidFill>
                  <a:srgbClr val="0070C0"/>
                </a:solidFill>
              </a:rPr>
              <a:t>fixed parameters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Can be </a:t>
            </a:r>
            <a:r>
              <a:rPr lang="en-US" sz="2800" b="1" dirty="0"/>
              <a:t>a bit daunting </a:t>
            </a:r>
            <a:r>
              <a:rPr lang="en-US" sz="2800" dirty="0"/>
              <a:t>for those new to this area</a:t>
            </a:r>
          </a:p>
          <a:p>
            <a:endParaRPr lang="en-US" sz="2800" dirty="0"/>
          </a:p>
          <a:p>
            <a:r>
              <a:rPr lang="en-US" sz="2800" dirty="0"/>
              <a:t>We will </a:t>
            </a:r>
            <a:r>
              <a:rPr lang="en-US" sz="2800" b="1" dirty="0"/>
              <a:t>walk through this step by step</a:t>
            </a:r>
          </a:p>
          <a:p>
            <a:pPr lvl="1"/>
            <a:endParaRPr lang="en-US" sz="1200" dirty="0"/>
          </a:p>
        </p:txBody>
      </p:sp>
      <p:pic>
        <p:nvPicPr>
          <p:cNvPr id="25" name="Picture 24" descr="Diagram, schematic&#10;&#10;Description automatically generated">
            <a:extLst>
              <a:ext uri="{FF2B5EF4-FFF2-40B4-BE49-F238E27FC236}">
                <a16:creationId xmlns:a16="http://schemas.microsoft.com/office/drawing/2014/main" id="{40E4A8FC-A577-43AD-BA01-663DC8030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50716" r="38598" b="5921"/>
          <a:stretch/>
        </p:blipFill>
        <p:spPr>
          <a:xfrm>
            <a:off x="175981" y="1832945"/>
            <a:ext cx="4833258" cy="46440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1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471364" y="1964531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299AF-0CE9-4498-A504-89D03C675E71}"/>
              </a:ext>
            </a:extLst>
          </p:cNvPr>
          <p:cNvSpPr/>
          <p:nvPr/>
        </p:nvSpPr>
        <p:spPr>
          <a:xfrm>
            <a:off x="5772150" y="1078708"/>
            <a:ext cx="1828800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F0D442-1054-47EB-8E87-AB8F2071CFA2}"/>
              </a:ext>
            </a:extLst>
          </p:cNvPr>
          <p:cNvSpPr/>
          <p:nvPr/>
        </p:nvSpPr>
        <p:spPr>
          <a:xfrm>
            <a:off x="495300" y="1295401"/>
            <a:ext cx="1212056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C351E-3104-4C0C-AF8C-62A455754551}"/>
              </a:ext>
            </a:extLst>
          </p:cNvPr>
          <p:cNvSpPr/>
          <p:nvPr/>
        </p:nvSpPr>
        <p:spPr>
          <a:xfrm>
            <a:off x="4651794" y="1316833"/>
            <a:ext cx="977481" cy="211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193AC2-710D-47C9-A30D-B5B11D37A9E2}"/>
              </a:ext>
            </a:extLst>
          </p:cNvPr>
          <p:cNvSpPr/>
          <p:nvPr/>
        </p:nvSpPr>
        <p:spPr>
          <a:xfrm>
            <a:off x="5283409" y="1533526"/>
            <a:ext cx="1317416" cy="18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B41DD-3704-4D81-A0DA-55071B1112FB}"/>
              </a:ext>
            </a:extLst>
          </p:cNvPr>
          <p:cNvSpPr/>
          <p:nvPr/>
        </p:nvSpPr>
        <p:spPr>
          <a:xfrm>
            <a:off x="5692049" y="2424228"/>
            <a:ext cx="2673281" cy="776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88489-F3CD-4FA7-B62A-8EF325FB1946}"/>
              </a:ext>
            </a:extLst>
          </p:cNvPr>
          <p:cNvSpPr/>
          <p:nvPr/>
        </p:nvSpPr>
        <p:spPr>
          <a:xfrm>
            <a:off x="5684907" y="3339956"/>
            <a:ext cx="2673281" cy="99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044DFF-9481-4FD4-802C-8D8323CB2591}"/>
              </a:ext>
            </a:extLst>
          </p:cNvPr>
          <p:cNvSpPr/>
          <p:nvPr/>
        </p:nvSpPr>
        <p:spPr>
          <a:xfrm>
            <a:off x="5692049" y="4471049"/>
            <a:ext cx="2673281" cy="853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F172D2-75F6-402E-841D-E146EF56BE70}"/>
              </a:ext>
            </a:extLst>
          </p:cNvPr>
          <p:cNvSpPr/>
          <p:nvPr/>
        </p:nvSpPr>
        <p:spPr>
          <a:xfrm>
            <a:off x="5692049" y="5393341"/>
            <a:ext cx="2673281" cy="750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8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9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49355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299AF-0CE9-4498-A504-89D03C675E71}"/>
              </a:ext>
            </a:extLst>
          </p:cNvPr>
          <p:cNvSpPr/>
          <p:nvPr/>
        </p:nvSpPr>
        <p:spPr>
          <a:xfrm>
            <a:off x="5772150" y="1078708"/>
            <a:ext cx="1828800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F0D442-1054-47EB-8E87-AB8F2071CFA2}"/>
              </a:ext>
            </a:extLst>
          </p:cNvPr>
          <p:cNvSpPr/>
          <p:nvPr/>
        </p:nvSpPr>
        <p:spPr>
          <a:xfrm>
            <a:off x="495300" y="1295401"/>
            <a:ext cx="1212056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C351E-3104-4C0C-AF8C-62A455754551}"/>
              </a:ext>
            </a:extLst>
          </p:cNvPr>
          <p:cNvSpPr/>
          <p:nvPr/>
        </p:nvSpPr>
        <p:spPr>
          <a:xfrm>
            <a:off x="4651794" y="1316833"/>
            <a:ext cx="977481" cy="211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193AC2-710D-47C9-A30D-B5B11D37A9E2}"/>
              </a:ext>
            </a:extLst>
          </p:cNvPr>
          <p:cNvSpPr/>
          <p:nvPr/>
        </p:nvSpPr>
        <p:spPr>
          <a:xfrm>
            <a:off x="5283409" y="1533526"/>
            <a:ext cx="1317416" cy="18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AB41DD-3704-4D81-A0DA-55071B1112FB}"/>
              </a:ext>
            </a:extLst>
          </p:cNvPr>
          <p:cNvSpPr/>
          <p:nvPr/>
        </p:nvSpPr>
        <p:spPr>
          <a:xfrm>
            <a:off x="5692049" y="2424228"/>
            <a:ext cx="2673281" cy="776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88489-F3CD-4FA7-B62A-8EF325FB1946}"/>
              </a:ext>
            </a:extLst>
          </p:cNvPr>
          <p:cNvSpPr/>
          <p:nvPr/>
        </p:nvSpPr>
        <p:spPr>
          <a:xfrm>
            <a:off x="5684907" y="3339956"/>
            <a:ext cx="2673281" cy="99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044DFF-9481-4FD4-802C-8D8323CB2591}"/>
              </a:ext>
            </a:extLst>
          </p:cNvPr>
          <p:cNvSpPr/>
          <p:nvPr/>
        </p:nvSpPr>
        <p:spPr>
          <a:xfrm>
            <a:off x="5692049" y="4471049"/>
            <a:ext cx="2673281" cy="853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F172D2-75F6-402E-841D-E146EF56BE70}"/>
              </a:ext>
            </a:extLst>
          </p:cNvPr>
          <p:cNvSpPr/>
          <p:nvPr/>
        </p:nvSpPr>
        <p:spPr>
          <a:xfrm>
            <a:off x="5692049" y="5393341"/>
            <a:ext cx="2673281" cy="750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66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21" y="5106838"/>
                <a:ext cx="8772029" cy="1489917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a </a:t>
                </a:r>
                <a:r>
                  <a:rPr lang="en-US" dirty="0" err="1"/>
                  <a:t>softmax</a:t>
                </a:r>
                <a:r>
                  <a:rPr lang="en-US" dirty="0"/>
                  <a:t> (normalized exponential) function - </a:t>
                </a:r>
                <a:r>
                  <a:rPr lang="en-US" b="1" dirty="0"/>
                  <a:t>transforms a vector into a probability distribution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(non-negative values that sum to 1)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21" y="5106838"/>
                <a:ext cx="8772029" cy="1489917"/>
              </a:xfrm>
              <a:blipFill>
                <a:blip r:embed="rId2"/>
                <a:stretch>
                  <a:fillRect l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t="23490" r="83359" b="54104"/>
          <a:stretch/>
        </p:blipFill>
        <p:spPr>
          <a:xfrm>
            <a:off x="638124" y="2349252"/>
            <a:ext cx="2429284" cy="24208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EE4AA9-782E-4094-8170-C50B99C9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Static perception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7F95A2-1254-4B30-B2CC-85BE6374A462}"/>
              </a:ext>
            </a:extLst>
          </p:cNvPr>
          <p:cNvCxnSpPr/>
          <p:nvPr/>
        </p:nvCxnSpPr>
        <p:spPr>
          <a:xfrm flipH="1">
            <a:off x="3270608" y="2026087"/>
            <a:ext cx="936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9559D5-CCF5-46B4-9E5C-C7C90C826E9A}"/>
                  </a:ext>
                </a:extLst>
              </p:cNvPr>
              <p:cNvSpPr txBox="1"/>
              <p:nvPr/>
            </p:nvSpPr>
            <p:spPr>
              <a:xfrm>
                <a:off x="4489809" y="1702921"/>
                <a:ext cx="32303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Equivalent to Bayes theorem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9559D5-CCF5-46B4-9E5C-C7C90C826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09" y="1702921"/>
                <a:ext cx="3230340" cy="646331"/>
              </a:xfrm>
              <a:prstGeom prst="rect">
                <a:avLst/>
              </a:prstGeom>
              <a:blipFill>
                <a:blip r:embed="rId4"/>
                <a:stretch>
                  <a:fillRect l="-1701" t="-471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8E4B92AD-D105-4FF5-BEAB-619CEC830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82" y="1390908"/>
            <a:ext cx="2511231" cy="936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4E2B-66E5-4E5A-A1F7-B0C6161FF84E}"/>
                  </a:ext>
                </a:extLst>
              </p:cNvPr>
              <p:cNvSpPr txBox="1"/>
              <p:nvPr/>
            </p:nvSpPr>
            <p:spPr>
              <a:xfrm>
                <a:off x="3733154" y="4219902"/>
                <a:ext cx="1833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observation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A44E2B-66E5-4E5A-A1F7-B0C6161FF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154" y="4219902"/>
                <a:ext cx="1833388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DEDEA-C304-48DD-9D8D-7321826A5832}"/>
              </a:ext>
            </a:extLst>
          </p:cNvPr>
          <p:cNvCxnSpPr/>
          <p:nvPr/>
        </p:nvCxnSpPr>
        <p:spPr>
          <a:xfrm flipH="1">
            <a:off x="2634247" y="4404568"/>
            <a:ext cx="936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0DD3F-54FA-447B-8C3D-2A077A765965}"/>
                  </a:ext>
                </a:extLst>
              </p:cNvPr>
              <p:cNvSpPr txBox="1"/>
              <p:nvPr/>
            </p:nvSpPr>
            <p:spPr>
              <a:xfrm>
                <a:off x="3663225" y="2793747"/>
                <a:ext cx="1973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hidden states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C0DD3F-54FA-447B-8C3D-2A077A76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225" y="2793747"/>
                <a:ext cx="197324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F40E4A-E1DF-4305-804A-9BA9A4BF588D}"/>
              </a:ext>
            </a:extLst>
          </p:cNvPr>
          <p:cNvCxnSpPr>
            <a:cxnSpLocks/>
          </p:cNvCxnSpPr>
          <p:nvPr/>
        </p:nvCxnSpPr>
        <p:spPr>
          <a:xfrm flipH="1" flipV="1">
            <a:off x="2634247" y="2848945"/>
            <a:ext cx="936172" cy="1333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08544-D6FD-46B0-8793-47F5C726EC9B}"/>
                  </a:ext>
                </a:extLst>
              </p:cNvPr>
              <p:cNvSpPr txBox="1"/>
              <p:nvPr/>
            </p:nvSpPr>
            <p:spPr>
              <a:xfrm>
                <a:off x="481968" y="3559697"/>
                <a:ext cx="13407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Prior belief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208544-D6FD-46B0-8793-47F5C726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68" y="3559697"/>
                <a:ext cx="1340701" cy="646331"/>
              </a:xfrm>
              <a:prstGeom prst="rect">
                <a:avLst/>
              </a:prstGeom>
              <a:blipFill>
                <a:blip r:embed="rId8"/>
                <a:stretch>
                  <a:fillRect l="-1364" t="-5660" r="-181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3FE8D1-50B3-46ED-AAE7-F5E4F5E11799}"/>
              </a:ext>
            </a:extLst>
          </p:cNvPr>
          <p:cNvCxnSpPr>
            <a:cxnSpLocks/>
          </p:cNvCxnSpPr>
          <p:nvPr/>
        </p:nvCxnSpPr>
        <p:spPr>
          <a:xfrm flipV="1">
            <a:off x="1206291" y="3168068"/>
            <a:ext cx="0" cy="3701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FF8263-A621-4726-9425-565DD39C5FB4}"/>
                  </a:ext>
                </a:extLst>
              </p:cNvPr>
              <p:cNvSpPr txBox="1"/>
              <p:nvPr/>
            </p:nvSpPr>
            <p:spPr>
              <a:xfrm>
                <a:off x="3588452" y="3569508"/>
                <a:ext cx="3513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</a:t>
                </a:r>
                <a:r>
                  <a:rPr lang="en-US" i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 likelihood mapping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FF8263-A621-4726-9425-565DD39C5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452" y="3569508"/>
                <a:ext cx="3513930" cy="369332"/>
              </a:xfrm>
              <a:prstGeom prst="rect">
                <a:avLst/>
              </a:prstGeom>
              <a:blipFill>
                <a:blip r:embed="rId9"/>
                <a:stretch>
                  <a:fillRect l="-156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D3EC57-FD57-443C-8D45-61E7189AB31A}"/>
              </a:ext>
            </a:extLst>
          </p:cNvPr>
          <p:cNvCxnSpPr>
            <a:cxnSpLocks/>
          </p:cNvCxnSpPr>
          <p:nvPr/>
        </p:nvCxnSpPr>
        <p:spPr>
          <a:xfrm flipH="1" flipV="1">
            <a:off x="2527432" y="3559697"/>
            <a:ext cx="945408" cy="136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2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6" grpId="0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" t="23490" r="83359" b="54104"/>
          <a:stretch/>
        </p:blipFill>
        <p:spPr>
          <a:xfrm>
            <a:off x="638124" y="2349252"/>
            <a:ext cx="2429284" cy="24208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EE4AA9-782E-4094-8170-C50B99C9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Static perception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7F95A2-1254-4B30-B2CC-85BE6374A462}"/>
              </a:ext>
            </a:extLst>
          </p:cNvPr>
          <p:cNvCxnSpPr/>
          <p:nvPr/>
        </p:nvCxnSpPr>
        <p:spPr>
          <a:xfrm flipH="1">
            <a:off x="3270608" y="2026087"/>
            <a:ext cx="9361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C446D5-588F-4D47-8E33-017F50BD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36" y="4380954"/>
            <a:ext cx="1076392" cy="700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14BD28-F2C6-4DF9-B9B9-8C2BD6BD9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17" y="2745633"/>
            <a:ext cx="1452181" cy="627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20474E-71F0-47FE-92A5-754C140E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199" y="3674514"/>
            <a:ext cx="1089791" cy="7300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4B92AD-D105-4FF5-BEAB-619CEC830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82" y="1390908"/>
            <a:ext cx="2511231" cy="93691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DEDEA-C304-48DD-9D8D-7321826A5832}"/>
              </a:ext>
            </a:extLst>
          </p:cNvPr>
          <p:cNvCxnSpPr>
            <a:cxnSpLocks/>
          </p:cNvCxnSpPr>
          <p:nvPr/>
        </p:nvCxnSpPr>
        <p:spPr>
          <a:xfrm flipH="1">
            <a:off x="2634248" y="4039541"/>
            <a:ext cx="1283201" cy="3650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3FE8D1-50B3-46ED-AAE7-F5E4F5E11799}"/>
              </a:ext>
            </a:extLst>
          </p:cNvPr>
          <p:cNvCxnSpPr>
            <a:cxnSpLocks/>
          </p:cNvCxnSpPr>
          <p:nvPr/>
        </p:nvCxnSpPr>
        <p:spPr>
          <a:xfrm flipV="1">
            <a:off x="1206291" y="3168069"/>
            <a:ext cx="0" cy="10539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D3EC57-FD57-443C-8D45-61E7189AB31A}"/>
              </a:ext>
            </a:extLst>
          </p:cNvPr>
          <p:cNvCxnSpPr>
            <a:cxnSpLocks/>
          </p:cNvCxnSpPr>
          <p:nvPr/>
        </p:nvCxnSpPr>
        <p:spPr>
          <a:xfrm flipH="1">
            <a:off x="2527433" y="3168069"/>
            <a:ext cx="743175" cy="391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42EC3E3-9F7E-43A3-8AF6-68123DC700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19" t="27642" r="17452" b="21769"/>
          <a:stretch/>
        </p:blipFill>
        <p:spPr>
          <a:xfrm>
            <a:off x="4350542" y="1859953"/>
            <a:ext cx="246498" cy="3180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415E92-FB61-4B43-A738-029AD5B3E9C4}"/>
              </a:ext>
            </a:extLst>
          </p:cNvPr>
          <p:cNvSpPr txBox="1"/>
          <p:nvPr/>
        </p:nvSpPr>
        <p:spPr>
          <a:xfrm>
            <a:off x="5580470" y="1681489"/>
            <a:ext cx="3186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Left machine is more likely to be the better one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FCC1D-3371-4FCA-89CF-9F83D0ABE743}"/>
              </a:ext>
            </a:extLst>
          </p:cNvPr>
          <p:cNvSpPr txBox="1"/>
          <p:nvPr/>
        </p:nvSpPr>
        <p:spPr>
          <a:xfrm>
            <a:off x="174528" y="5163019"/>
            <a:ext cx="18828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Both machines are equally likely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520E8E-04A0-4EBB-8A6A-0D20598E1BB0}"/>
              </a:ext>
            </a:extLst>
          </p:cNvPr>
          <p:cNvSpPr txBox="1"/>
          <p:nvPr/>
        </p:nvSpPr>
        <p:spPr>
          <a:xfrm>
            <a:off x="5172990" y="3802137"/>
            <a:ext cx="2429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Hint = left machine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6CCC58-7CE2-4361-A658-9B97EA106AF1}"/>
              </a:ext>
            </a:extLst>
          </p:cNvPr>
          <p:cNvSpPr txBox="1"/>
          <p:nvPr/>
        </p:nvSpPr>
        <p:spPr>
          <a:xfrm>
            <a:off x="4778473" y="2806444"/>
            <a:ext cx="4351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p(hint=left machine | left machine is better) = .9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AF9FF-91FB-4872-95E2-6346C8E58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6594" y="4404568"/>
            <a:ext cx="2690770" cy="2282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C34AE0E-B4DF-4B6B-A5FD-53E9ECC0BEE8}"/>
              </a:ext>
            </a:extLst>
          </p:cNvPr>
          <p:cNvSpPr/>
          <p:nvPr/>
        </p:nvSpPr>
        <p:spPr>
          <a:xfrm>
            <a:off x="4017465" y="2728915"/>
            <a:ext cx="675979" cy="299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B2DBBF-7803-4D20-ACCE-1D584139E705}"/>
              </a:ext>
            </a:extLst>
          </p:cNvPr>
          <p:cNvSpPr txBox="1"/>
          <p:nvPr/>
        </p:nvSpPr>
        <p:spPr>
          <a:xfrm>
            <a:off x="4008277" y="2367942"/>
            <a:ext cx="770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L    R</a:t>
            </a:r>
            <a:endParaRPr lang="en-US" dirty="0"/>
          </a:p>
        </p:txBody>
      </p:sp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A838BD5D-9325-40F5-82B4-3347A3800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3" t="24481" r="62628" b="71403"/>
          <a:stretch/>
        </p:blipFill>
        <p:spPr>
          <a:xfrm>
            <a:off x="3166112" y="6123798"/>
            <a:ext cx="1757213" cy="492294"/>
          </a:xfrm>
          <a:prstGeom prst="rect">
            <a:avLst/>
          </a:prstGeom>
        </p:spPr>
      </p:pic>
      <p:pic>
        <p:nvPicPr>
          <p:cNvPr id="41" name="Picture 40" descr="Diagram, schematic&#10;&#10;Description automatically generated">
            <a:extLst>
              <a:ext uri="{FF2B5EF4-FFF2-40B4-BE49-F238E27FC236}">
                <a16:creationId xmlns:a16="http://schemas.microsoft.com/office/drawing/2014/main" id="{17AE578E-225E-4E42-B210-1529D9614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9" t="30283" r="62628" b="64617"/>
          <a:stretch/>
        </p:blipFill>
        <p:spPr>
          <a:xfrm>
            <a:off x="4801044" y="6123798"/>
            <a:ext cx="1076392" cy="55097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FF89611-9BB0-4B6E-9755-0130B212BC18}"/>
              </a:ext>
            </a:extLst>
          </p:cNvPr>
          <p:cNvSpPr/>
          <p:nvPr/>
        </p:nvSpPr>
        <p:spPr>
          <a:xfrm>
            <a:off x="2634248" y="5991618"/>
            <a:ext cx="3342767" cy="776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Diagram, schematic&#10;&#10;Description automatically generated">
            <a:extLst>
              <a:ext uri="{FF2B5EF4-FFF2-40B4-BE49-F238E27FC236}">
                <a16:creationId xmlns:a16="http://schemas.microsoft.com/office/drawing/2014/main" id="{75372FF3-684D-4732-BA1F-95CCED6F6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3" t="38852" r="67530" b="57609"/>
          <a:stretch/>
        </p:blipFill>
        <p:spPr>
          <a:xfrm>
            <a:off x="4555996" y="1672188"/>
            <a:ext cx="262502" cy="5686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B912B77-6D76-43F0-A829-2242C88F5A96}"/>
              </a:ext>
            </a:extLst>
          </p:cNvPr>
          <p:cNvSpPr txBox="1"/>
          <p:nvPr/>
        </p:nvSpPr>
        <p:spPr>
          <a:xfrm>
            <a:off x="4805686" y="1782518"/>
            <a:ext cx="410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?</a:t>
            </a:r>
            <a:endParaRPr lang="en-US" sz="2400" dirty="0"/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61905DA-AE8A-4BF0-802D-05075284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7" t="38852" r="65207" b="56015"/>
          <a:stretch/>
        </p:blipFill>
        <p:spPr>
          <a:xfrm>
            <a:off x="4846730" y="1664685"/>
            <a:ext cx="727212" cy="82491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A56D3C-8FF1-47B8-A1A7-B42CA1FDED38}"/>
              </a:ext>
            </a:extLst>
          </p:cNvPr>
          <p:cNvSpPr txBox="1"/>
          <p:nvPr/>
        </p:nvSpPr>
        <p:spPr>
          <a:xfrm>
            <a:off x="1391335" y="4344104"/>
            <a:ext cx="77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FF0000"/>
                </a:solidFill>
              </a:rPr>
              <a:t>L </a:t>
            </a:r>
          </a:p>
          <a:p>
            <a:r>
              <a:rPr lang="en-US" sz="1800" b="1" i="1" dirty="0">
                <a:solidFill>
                  <a:srgbClr val="FF0000"/>
                </a:solidFill>
              </a:rPr>
              <a:t>R</a:t>
            </a:r>
            <a:endParaRPr lang="en-US" dirty="0"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D97EA45A-187D-88E3-ED60-A9B896D9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9" t="24972" r="80446" b="71882"/>
          <a:stretch/>
        </p:blipFill>
        <p:spPr>
          <a:xfrm>
            <a:off x="2729089" y="6181831"/>
            <a:ext cx="437023" cy="37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5" grpId="0"/>
      <p:bldP spid="28" grpId="0"/>
      <p:bldP spid="29" grpId="0"/>
      <p:bldP spid="36" grpId="0" animBg="1"/>
      <p:bldP spid="38" grpId="0"/>
      <p:bldP spid="42" grpId="0" animBg="1"/>
      <p:bldP spid="45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9E23B2C4-78FF-4CB1-9E75-2A2E261A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312" r="61653" b="5436"/>
          <a:stretch/>
        </p:blipFill>
        <p:spPr>
          <a:xfrm>
            <a:off x="139742" y="4645464"/>
            <a:ext cx="6340885" cy="2208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dirty="0"/>
                  <a:t> = matrix encoding </a:t>
                </a:r>
                <a:r>
                  <a:rPr lang="en-US" dirty="0">
                    <a:solidFill>
                      <a:srgbClr val="C00000"/>
                    </a:solidFill>
                  </a:rPr>
                  <a:t>probability of state transitions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 prior beliefs for states at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  <a:blipFill>
                <a:blip r:embed="rId3"/>
                <a:stretch>
                  <a:fillRect l="-625" t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55514" r="61653" b="28408"/>
          <a:stretch/>
        </p:blipFill>
        <p:spPr>
          <a:xfrm>
            <a:off x="139743" y="3151801"/>
            <a:ext cx="6340885" cy="1527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Dynamic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7E61B-07C5-452B-8831-E44161A04056}"/>
              </a:ext>
            </a:extLst>
          </p:cNvPr>
          <p:cNvSpPr txBox="1"/>
          <p:nvPr/>
        </p:nvSpPr>
        <p:spPr>
          <a:xfrm>
            <a:off x="6081486" y="6091793"/>
            <a:ext cx="300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† indicates a transpose and then normalizing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/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Likelihood,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blipFill>
                <a:blip r:embed="rId4"/>
                <a:stretch>
                  <a:fillRect l="-2395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A301D81-3EF3-4B31-9E72-EF6970ABB6A1}"/>
              </a:ext>
            </a:extLst>
          </p:cNvPr>
          <p:cNvSpPr/>
          <p:nvPr/>
        </p:nvSpPr>
        <p:spPr>
          <a:xfrm>
            <a:off x="1248229" y="3516084"/>
            <a:ext cx="1640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/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Prior,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7CEB1F0-2FA0-4975-A214-0BDFFF4C7541}"/>
              </a:ext>
            </a:extLst>
          </p:cNvPr>
          <p:cNvSpPr/>
          <p:nvPr/>
        </p:nvSpPr>
        <p:spPr>
          <a:xfrm>
            <a:off x="1248229" y="4019233"/>
            <a:ext cx="2402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541B1-A79A-4BC1-837C-93F5F9AB159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070086" y="3025041"/>
            <a:ext cx="0" cy="364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793CF-5665-4E39-B1EB-B8A80798564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44843" y="3025041"/>
            <a:ext cx="555587" cy="3132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71A624-0E15-4465-92BB-FAAD650A92A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000430" y="3025041"/>
            <a:ext cx="152401" cy="9926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71D48-D266-4BA5-832C-8FB1F9F469BD}"/>
              </a:ext>
            </a:extLst>
          </p:cNvPr>
          <p:cNvSpPr/>
          <p:nvPr/>
        </p:nvSpPr>
        <p:spPr>
          <a:xfrm>
            <a:off x="3082471" y="351032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28F93-491A-4493-A10D-D9282575DB05}"/>
              </a:ext>
            </a:extLst>
          </p:cNvPr>
          <p:cNvSpPr/>
          <p:nvPr/>
        </p:nvSpPr>
        <p:spPr>
          <a:xfrm>
            <a:off x="3844402" y="401923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EBEB2-A935-4A93-8F3F-79C378F32FCA}"/>
              </a:ext>
            </a:extLst>
          </p:cNvPr>
          <p:cNvSpPr/>
          <p:nvPr/>
        </p:nvSpPr>
        <p:spPr>
          <a:xfrm>
            <a:off x="2235993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69E04-D397-4B6E-87CC-6E555FAB4E03}"/>
              </a:ext>
            </a:extLst>
          </p:cNvPr>
          <p:cNvSpPr/>
          <p:nvPr/>
        </p:nvSpPr>
        <p:spPr>
          <a:xfrm>
            <a:off x="3609339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58D1E5-A2C0-4D7F-B952-ED8FD597BC05}"/>
              </a:ext>
            </a:extLst>
          </p:cNvPr>
          <p:cNvSpPr/>
          <p:nvPr/>
        </p:nvSpPr>
        <p:spPr>
          <a:xfrm>
            <a:off x="261257" y="4053432"/>
            <a:ext cx="4383385" cy="44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  <p:bldP spid="15" grpId="0"/>
      <p:bldP spid="16" grpId="0" animBg="1"/>
      <p:bldP spid="26" grpId="0" animBg="1"/>
      <p:bldP spid="28" grpId="0" animBg="1"/>
      <p:bldP spid="2" grpId="0" animBg="1"/>
      <p:bldP spid="18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A61A-1F37-A143-FE81-6CDAAC4C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active inference?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3187-5DB5-629E-3F98-D863D108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Similar to RL, it is a </a:t>
            </a:r>
            <a:r>
              <a:rPr lang="en-US" u="sng" dirty="0"/>
              <a:t>framework</a:t>
            </a:r>
            <a:r>
              <a:rPr lang="en-US" dirty="0"/>
              <a:t>, not a single model</a:t>
            </a:r>
          </a:p>
          <a:p>
            <a:endParaRPr lang="en-US" dirty="0"/>
          </a:p>
          <a:p>
            <a:r>
              <a:rPr lang="en-US" dirty="0"/>
              <a:t>Models in this framework tend to be united by </a:t>
            </a:r>
            <a:r>
              <a:rPr lang="en-US" u="sng" dirty="0"/>
              <a:t>one or both</a:t>
            </a:r>
            <a:r>
              <a:rPr lang="en-US" dirty="0"/>
              <a:t> of the following: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Action selection </a:t>
            </a:r>
            <a:r>
              <a:rPr lang="en-US" dirty="0"/>
              <a:t>based on minimizing </a:t>
            </a:r>
            <a:r>
              <a:rPr lang="en-US" b="1" dirty="0"/>
              <a:t>expected free energy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Perception</a:t>
            </a:r>
            <a:r>
              <a:rPr lang="en-US" dirty="0"/>
              <a:t> based on minimizing </a:t>
            </a:r>
            <a:r>
              <a:rPr lang="en-US" b="1" dirty="0"/>
              <a:t>variational free energy</a:t>
            </a:r>
          </a:p>
          <a:p>
            <a:pPr lvl="2"/>
            <a:r>
              <a:rPr lang="en-US" dirty="0"/>
              <a:t>Typically implemented through </a:t>
            </a:r>
            <a:r>
              <a:rPr lang="en-US" b="1" dirty="0">
                <a:solidFill>
                  <a:srgbClr val="0070C0"/>
                </a:solidFill>
              </a:rPr>
              <a:t>message passing algorithms</a:t>
            </a:r>
          </a:p>
          <a:p>
            <a:pPr lvl="2"/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In this lecture, I will focus on the </a:t>
            </a:r>
            <a:r>
              <a:rPr lang="en-US" b="1" dirty="0"/>
              <a:t>“vanilla” active inference model</a:t>
            </a:r>
          </a:p>
          <a:p>
            <a:pPr lvl="1"/>
            <a:r>
              <a:rPr lang="en-US" dirty="0"/>
              <a:t>But note that there </a:t>
            </a:r>
            <a:r>
              <a:rPr lang="en-US" u="sng" dirty="0"/>
              <a:t>are other models</a:t>
            </a:r>
          </a:p>
          <a:p>
            <a:pPr lvl="2"/>
            <a:r>
              <a:rPr lang="en-US" dirty="0"/>
              <a:t>“sophisticated inference” – recursive decision tree search</a:t>
            </a:r>
          </a:p>
          <a:p>
            <a:pPr lvl="2"/>
            <a:r>
              <a:rPr lang="en-US" dirty="0"/>
              <a:t>“sophisticated learning” – planning to learn through simulation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9E23B2C4-78FF-4CB1-9E75-2A2E261A9C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312" r="61653" b="5436"/>
          <a:stretch/>
        </p:blipFill>
        <p:spPr>
          <a:xfrm>
            <a:off x="139742" y="4645464"/>
            <a:ext cx="6340885" cy="2208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dirty="0"/>
                  <a:t> = matrix encoding </a:t>
                </a:r>
                <a:r>
                  <a:rPr lang="en-US" dirty="0">
                    <a:solidFill>
                      <a:srgbClr val="C00000"/>
                    </a:solidFill>
                  </a:rPr>
                  <a:t>probability of state transitions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 prior beliefs for states at times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41" y="1524000"/>
                <a:ext cx="8772029" cy="990601"/>
              </a:xfrm>
              <a:blipFill>
                <a:blip r:embed="rId3"/>
                <a:stretch>
                  <a:fillRect l="-625" t="-4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55514" r="61653" b="28408"/>
          <a:stretch/>
        </p:blipFill>
        <p:spPr>
          <a:xfrm>
            <a:off x="139743" y="3151801"/>
            <a:ext cx="6340885" cy="1527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Dynamic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7E61B-07C5-452B-8831-E44161A04056}"/>
              </a:ext>
            </a:extLst>
          </p:cNvPr>
          <p:cNvSpPr txBox="1"/>
          <p:nvPr/>
        </p:nvSpPr>
        <p:spPr>
          <a:xfrm>
            <a:off x="6081486" y="6091793"/>
            <a:ext cx="300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† indicates a transpose and then normalizing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/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Likelihood,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6A22C4-C394-44A5-A8D2-7AB94E48B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501" y="2655709"/>
                <a:ext cx="2033858" cy="369332"/>
              </a:xfrm>
              <a:prstGeom prst="rect">
                <a:avLst/>
              </a:prstGeom>
              <a:blipFill>
                <a:blip r:embed="rId4"/>
                <a:stretch>
                  <a:fillRect l="-2395" t="-100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A301D81-3EF3-4B31-9E72-EF6970ABB6A1}"/>
              </a:ext>
            </a:extLst>
          </p:cNvPr>
          <p:cNvSpPr/>
          <p:nvPr/>
        </p:nvSpPr>
        <p:spPr>
          <a:xfrm>
            <a:off x="1248229" y="3516084"/>
            <a:ext cx="1640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/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Prior,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CF858-8F8B-47F4-A9C1-D239E222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707" y="2655709"/>
                <a:ext cx="1374757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7CEB1F0-2FA0-4975-A214-0BDFFF4C7541}"/>
              </a:ext>
            </a:extLst>
          </p:cNvPr>
          <p:cNvSpPr/>
          <p:nvPr/>
        </p:nvSpPr>
        <p:spPr>
          <a:xfrm>
            <a:off x="1248229" y="4019233"/>
            <a:ext cx="240211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541B1-A79A-4BC1-837C-93F5F9AB159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070086" y="3025041"/>
            <a:ext cx="0" cy="3642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3793CF-5665-4E39-B1EB-B8A80798564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3444843" y="3025041"/>
            <a:ext cx="555587" cy="31324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71A624-0E15-4465-92BB-FAAD650A92A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000430" y="3025041"/>
            <a:ext cx="152401" cy="99267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71D48-D266-4BA5-832C-8FB1F9F469BD}"/>
              </a:ext>
            </a:extLst>
          </p:cNvPr>
          <p:cNvSpPr/>
          <p:nvPr/>
        </p:nvSpPr>
        <p:spPr>
          <a:xfrm>
            <a:off x="3082471" y="351032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28F93-491A-4493-A10D-D9282575DB05}"/>
              </a:ext>
            </a:extLst>
          </p:cNvPr>
          <p:cNvSpPr/>
          <p:nvPr/>
        </p:nvSpPr>
        <p:spPr>
          <a:xfrm>
            <a:off x="3844402" y="4019233"/>
            <a:ext cx="654958" cy="5073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6EBEB2-A935-4A93-8F3F-79C378F32FCA}"/>
              </a:ext>
            </a:extLst>
          </p:cNvPr>
          <p:cNvSpPr/>
          <p:nvPr/>
        </p:nvSpPr>
        <p:spPr>
          <a:xfrm>
            <a:off x="2235993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69E04-D397-4B6E-87CC-6E555FAB4E03}"/>
              </a:ext>
            </a:extLst>
          </p:cNvPr>
          <p:cNvSpPr/>
          <p:nvPr/>
        </p:nvSpPr>
        <p:spPr>
          <a:xfrm>
            <a:off x="3609339" y="4779169"/>
            <a:ext cx="825046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3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95" y="1327834"/>
                <a:ext cx="8968992" cy="14362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Allows you to update beliefs about earlier time points when getting observations at later time points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95" y="1327834"/>
                <a:ext cx="8968992" cy="1436200"/>
              </a:xfrm>
              <a:blipFill>
                <a:blip r:embed="rId2"/>
                <a:stretch>
                  <a:fillRect l="-612" t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55514" r="61653" b="5817"/>
          <a:stretch/>
        </p:blipFill>
        <p:spPr>
          <a:xfrm>
            <a:off x="139743" y="3159058"/>
            <a:ext cx="6340885" cy="36734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Dynamic perception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7E61B-07C5-452B-8831-E44161A04056}"/>
              </a:ext>
            </a:extLst>
          </p:cNvPr>
          <p:cNvSpPr txBox="1"/>
          <p:nvPr/>
        </p:nvSpPr>
        <p:spPr>
          <a:xfrm>
            <a:off x="6081486" y="6091793"/>
            <a:ext cx="3004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† indicates a transpose and then normalizing columns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301D81-3EF3-4B31-9E72-EF6970ABB6A1}"/>
              </a:ext>
            </a:extLst>
          </p:cNvPr>
          <p:cNvSpPr/>
          <p:nvPr/>
        </p:nvSpPr>
        <p:spPr>
          <a:xfrm>
            <a:off x="1886857" y="3523341"/>
            <a:ext cx="921653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2CF858-8F8B-47F4-A9C1-D239E22229F9}"/>
              </a:ext>
            </a:extLst>
          </p:cNvPr>
          <p:cNvSpPr txBox="1"/>
          <p:nvPr/>
        </p:nvSpPr>
        <p:spPr>
          <a:xfrm>
            <a:off x="1224218" y="2764034"/>
            <a:ext cx="224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Prior from the future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CEB1F0-2FA0-4975-A214-0BDFFF4C7541}"/>
              </a:ext>
            </a:extLst>
          </p:cNvPr>
          <p:cNvSpPr/>
          <p:nvPr/>
        </p:nvSpPr>
        <p:spPr>
          <a:xfrm>
            <a:off x="2605314" y="4026490"/>
            <a:ext cx="980724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541B1-A79A-4BC1-837C-93F5F9AB159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2347683" y="3133366"/>
            <a:ext cx="1" cy="3899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0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(Marginal)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6AD316-86D1-4ED3-B906-8AD54923E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589" y="1414458"/>
                <a:ext cx="8465572" cy="509556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These equations implement </a:t>
                </a:r>
                <a:r>
                  <a:rPr lang="en-US" b="1" dirty="0"/>
                  <a:t>variational message passing </a:t>
                </a:r>
              </a:p>
              <a:p>
                <a:pPr lvl="1"/>
                <a:r>
                  <a:rPr lang="en-US" dirty="0"/>
                  <a:t>An efficient way to do </a:t>
                </a:r>
                <a:r>
                  <a:rPr lang="en-US" i="1" dirty="0"/>
                  <a:t>approximate</a:t>
                </a:r>
                <a:r>
                  <a:rPr lang="en-US" dirty="0"/>
                  <a:t> </a:t>
                </a:r>
                <a:r>
                  <a:rPr lang="en-US" b="1" dirty="0"/>
                  <a:t>posterior inference on a graph</a:t>
                </a:r>
              </a:p>
              <a:p>
                <a:pPr lvl="1"/>
                <a:r>
                  <a:rPr lang="en-US" dirty="0"/>
                  <a:t>Can be shown to minimize </a:t>
                </a:r>
                <a:r>
                  <a:rPr lang="en-US" b="1" dirty="0">
                    <a:solidFill>
                      <a:srgbClr val="C00000"/>
                    </a:solidFill>
                  </a:rPr>
                  <a:t>variational free energy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)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6AD316-86D1-4ED3-B906-8AD54923E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589" y="1414458"/>
                <a:ext cx="8465572" cy="5095568"/>
              </a:xfrm>
              <a:blipFill>
                <a:blip r:embed="rId2"/>
                <a:stretch>
                  <a:fillRect l="-648" t="-837" r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4D602A-48F2-43AB-9FF6-9A4EA792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8" y="69360"/>
            <a:ext cx="3188494" cy="470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49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33" name="Picture 32" descr="Diagram, schematic&#10;&#10;Description automatically generated">
            <a:extLst>
              <a:ext uri="{FF2B5EF4-FFF2-40B4-BE49-F238E27FC236}">
                <a16:creationId xmlns:a16="http://schemas.microsoft.com/office/drawing/2014/main" id="{47E42BA4-3C2A-417B-9388-7320A7291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60245" r="80818" b="36756"/>
          <a:stretch/>
        </p:blipFill>
        <p:spPr>
          <a:xfrm>
            <a:off x="2870545" y="2924813"/>
            <a:ext cx="1471612" cy="457199"/>
          </a:xfrm>
          <a:prstGeom prst="rect">
            <a:avLst/>
          </a:prstGeom>
        </p:spPr>
      </p:pic>
      <p:pic>
        <p:nvPicPr>
          <p:cNvPr id="35" name="Picture 34" descr="Diagram, schematic&#10;&#10;Description automatically generated">
            <a:extLst>
              <a:ext uri="{FF2B5EF4-FFF2-40B4-BE49-F238E27FC236}">
                <a16:creationId xmlns:a16="http://schemas.microsoft.com/office/drawing/2014/main" id="{5DFD53FC-AD6C-4B25-A926-9A27057E6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60386" r="86513" b="36615"/>
          <a:stretch/>
        </p:blipFill>
        <p:spPr>
          <a:xfrm>
            <a:off x="1756898" y="2974819"/>
            <a:ext cx="58578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8D7A5F-C3CB-4511-B259-6373405B6BA2}"/>
              </a:ext>
            </a:extLst>
          </p:cNvPr>
          <p:cNvCxnSpPr>
            <a:cxnSpLocks/>
          </p:cNvCxnSpPr>
          <p:nvPr/>
        </p:nvCxnSpPr>
        <p:spPr>
          <a:xfrm>
            <a:off x="1806733" y="2924813"/>
            <a:ext cx="4602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F7F903-8D60-4B2A-9436-351B029928BA}"/>
              </a:ext>
            </a:extLst>
          </p:cNvPr>
          <p:cNvCxnSpPr>
            <a:cxnSpLocks/>
          </p:cNvCxnSpPr>
          <p:nvPr/>
        </p:nvCxnSpPr>
        <p:spPr>
          <a:xfrm flipH="1">
            <a:off x="2874157" y="2924813"/>
            <a:ext cx="12763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CB0B9F-C476-41F2-87F6-91432109C034}"/>
              </a:ext>
            </a:extLst>
          </p:cNvPr>
          <p:cNvSpPr txBox="1"/>
          <p:nvPr/>
        </p:nvSpPr>
        <p:spPr>
          <a:xfrm>
            <a:off x="2438737" y="2976960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38" name="Picture 37" descr="Diagram, schematic&#10;&#10;Description automatically generated">
            <a:extLst>
              <a:ext uri="{FF2B5EF4-FFF2-40B4-BE49-F238E27FC236}">
                <a16:creationId xmlns:a16="http://schemas.microsoft.com/office/drawing/2014/main" id="{02004440-D73F-4429-8AE1-F55526881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986977" y="4850056"/>
            <a:ext cx="998986" cy="42053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E093A0-782B-47E6-B99A-7DFA47E5E9E9}"/>
              </a:ext>
            </a:extLst>
          </p:cNvPr>
          <p:cNvCxnSpPr>
            <a:cxnSpLocks/>
          </p:cNvCxnSpPr>
          <p:nvPr/>
        </p:nvCxnSpPr>
        <p:spPr>
          <a:xfrm flipV="1">
            <a:off x="2068829" y="4850056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A4E0D5-3E60-4812-AE61-C8D8DCD1871C}"/>
              </a:ext>
            </a:extLst>
          </p:cNvPr>
          <p:cNvSpPr txBox="1"/>
          <p:nvPr/>
        </p:nvSpPr>
        <p:spPr>
          <a:xfrm>
            <a:off x="609245" y="4875915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09F0B6-A90B-4ADC-8941-1755F2053441}"/>
              </a:ext>
            </a:extLst>
          </p:cNvPr>
          <p:cNvSpPr/>
          <p:nvPr/>
        </p:nvSpPr>
        <p:spPr>
          <a:xfrm>
            <a:off x="2111693" y="3475989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CE8808B-8E16-4104-9D88-7856CCA1C8ED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CAA1B-FBB6-4C88-96DA-8D6B18B9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5CEC4-5E06-48BC-A379-1CC2BEDF5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D52A2-014C-4A4D-A44A-780EBD292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65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A0C2122F-C2A8-498C-B523-D186B09B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60245" r="80818" b="36756"/>
          <a:stretch/>
        </p:blipFill>
        <p:spPr>
          <a:xfrm>
            <a:off x="5198001" y="2185983"/>
            <a:ext cx="1471612" cy="45719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C497AD-BC45-458E-8617-18A37C81CF94}"/>
              </a:ext>
            </a:extLst>
          </p:cNvPr>
          <p:cNvCxnSpPr>
            <a:cxnSpLocks/>
          </p:cNvCxnSpPr>
          <p:nvPr/>
        </p:nvCxnSpPr>
        <p:spPr>
          <a:xfrm flipH="1">
            <a:off x="5280197" y="2185983"/>
            <a:ext cx="12763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Diagram, schematic&#10;&#10;Description automatically generated">
            <a:extLst>
              <a:ext uri="{FF2B5EF4-FFF2-40B4-BE49-F238E27FC236}">
                <a16:creationId xmlns:a16="http://schemas.microsoft.com/office/drawing/2014/main" id="{645FAA21-79F6-4A91-A3D0-3286799A0F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3308406" y="4826084"/>
            <a:ext cx="998986" cy="42053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3520B5-1435-4420-8E06-CD6EA586FFE7}"/>
              </a:ext>
            </a:extLst>
          </p:cNvPr>
          <p:cNvCxnSpPr>
            <a:cxnSpLocks/>
          </p:cNvCxnSpPr>
          <p:nvPr/>
        </p:nvCxnSpPr>
        <p:spPr>
          <a:xfrm flipV="1">
            <a:off x="4390258" y="4826084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02310C-0593-4237-AEB0-1286CD8C4A6B}"/>
              </a:ext>
            </a:extLst>
          </p:cNvPr>
          <p:cNvSpPr txBox="1"/>
          <p:nvPr/>
        </p:nvSpPr>
        <p:spPr>
          <a:xfrm>
            <a:off x="3016402" y="4851943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53" name="Picture 52" descr="Diagram, schematic&#10;&#10;Description automatically generated">
            <a:extLst>
              <a:ext uri="{FF2B5EF4-FFF2-40B4-BE49-F238E27FC236}">
                <a16:creationId xmlns:a16="http://schemas.microsoft.com/office/drawing/2014/main" id="{C5FFB8BD-BBB9-401B-9A56-92E6C81C8D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65731" r="82753" b="30898"/>
          <a:stretch/>
        </p:blipFill>
        <p:spPr>
          <a:xfrm>
            <a:off x="2874157" y="2180047"/>
            <a:ext cx="1705123" cy="51381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841B6B-C796-41F5-A1E4-CEB2A13DC4DF}"/>
              </a:ext>
            </a:extLst>
          </p:cNvPr>
          <p:cNvCxnSpPr>
            <a:cxnSpLocks/>
          </p:cNvCxnSpPr>
          <p:nvPr/>
        </p:nvCxnSpPr>
        <p:spPr>
          <a:xfrm>
            <a:off x="2957108" y="2177028"/>
            <a:ext cx="1536308" cy="3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29EBDF8-C6BD-4F13-A80C-58BC4FD6E0B5}"/>
              </a:ext>
            </a:extLst>
          </p:cNvPr>
          <p:cNvSpPr txBox="1"/>
          <p:nvPr/>
        </p:nvSpPr>
        <p:spPr>
          <a:xfrm>
            <a:off x="4671363" y="2232194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3F6407-1E77-4EC1-BD36-04901F557B30}"/>
              </a:ext>
            </a:extLst>
          </p:cNvPr>
          <p:cNvSpPr/>
          <p:nvPr/>
        </p:nvSpPr>
        <p:spPr>
          <a:xfrm>
            <a:off x="4319125" y="3475989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BBDA2A-61E5-4F96-BDDB-21AB65873D78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5D28FF0-F6AE-4F50-84E7-2011FDBA4D26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538FA3-01BB-4274-A69E-EE20C7CD5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C2235E2-8FA1-433F-845F-11151402C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B668F99-BB04-45CB-8035-775A3E1E9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F9BF4C-A326-4E0B-AC41-B1BE467E146C}"/>
                  </a:ext>
                </a:extLst>
              </p:cNvPr>
              <p:cNvSpPr txBox="1"/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F9BF4C-A326-4E0B-AC41-B1BE467E1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blipFill>
                <a:blip r:embed="rId8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32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62" name="Picture 61" descr="Diagram, schematic&#10;&#10;Description automatically generated">
            <a:extLst>
              <a:ext uri="{FF2B5EF4-FFF2-40B4-BE49-F238E27FC236}">
                <a16:creationId xmlns:a16="http://schemas.microsoft.com/office/drawing/2014/main" id="{4E9AA3AB-37AA-48F3-A4B2-2F244EA60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65731" r="82753" b="30898"/>
          <a:stretch/>
        </p:blipFill>
        <p:spPr>
          <a:xfrm>
            <a:off x="5254723" y="2924815"/>
            <a:ext cx="1705123" cy="51381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5D65E8-359E-4D44-9234-0F13793C940A}"/>
              </a:ext>
            </a:extLst>
          </p:cNvPr>
          <p:cNvCxnSpPr>
            <a:cxnSpLocks/>
          </p:cNvCxnSpPr>
          <p:nvPr/>
        </p:nvCxnSpPr>
        <p:spPr>
          <a:xfrm>
            <a:off x="5259090" y="2921796"/>
            <a:ext cx="1536308" cy="3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E3F6407-1E77-4EC1-BD36-04901F557B30}"/>
              </a:ext>
            </a:extLst>
          </p:cNvPr>
          <p:cNvSpPr/>
          <p:nvPr/>
        </p:nvSpPr>
        <p:spPr>
          <a:xfrm>
            <a:off x="6547989" y="3475989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Diagram, schematic&#10;&#10;Description automatically generated">
            <a:extLst>
              <a:ext uri="{FF2B5EF4-FFF2-40B4-BE49-F238E27FC236}">
                <a16:creationId xmlns:a16="http://schemas.microsoft.com/office/drawing/2014/main" id="{99313541-A34A-4093-9E03-00175B2B8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5557570" y="4841395"/>
            <a:ext cx="998986" cy="42053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D93422-BEAC-4F11-B6AE-B379A773B2E1}"/>
              </a:ext>
            </a:extLst>
          </p:cNvPr>
          <p:cNvCxnSpPr>
            <a:cxnSpLocks/>
          </p:cNvCxnSpPr>
          <p:nvPr/>
        </p:nvCxnSpPr>
        <p:spPr>
          <a:xfrm flipV="1">
            <a:off x="6639422" y="4841395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CA6FC8-71D1-44AC-AB3B-DCBFBAB7814F}"/>
              </a:ext>
            </a:extLst>
          </p:cNvPr>
          <p:cNvSpPr txBox="1"/>
          <p:nvPr/>
        </p:nvSpPr>
        <p:spPr>
          <a:xfrm>
            <a:off x="5265566" y="4867254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343B19-1BFD-4359-AB4F-74708F908D4D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E44C0B-D27C-4C9F-8600-EB894AA22228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D717DCF-3DC0-4BA9-B6CB-A450A743F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A996EFB-8F9B-4BD9-B751-050C6CBDC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FF8875-314B-4BE5-8C5E-405EAF69C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96C1AA-CFFC-47D1-A6B4-F4D74983B7D1}"/>
                  </a:ext>
                </a:extLst>
              </p:cNvPr>
              <p:cNvSpPr txBox="1"/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96C1AA-CFFC-47D1-A6B4-F4D74983B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blipFill>
                <a:blip r:embed="rId7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626A75-CDDD-4430-B233-B209EEFE6865}"/>
                  </a:ext>
                </a:extLst>
              </p:cNvPr>
              <p:cNvSpPr txBox="1"/>
              <p:nvPr/>
            </p:nvSpPr>
            <p:spPr>
              <a:xfrm>
                <a:off x="4390976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F626A75-CDDD-4430-B233-B209EEFE6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976" y="2931898"/>
                <a:ext cx="747559" cy="400110"/>
              </a:xfrm>
              <a:prstGeom prst="rect">
                <a:avLst/>
              </a:prstGeom>
              <a:blipFill>
                <a:blip r:embed="rId8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DDB0AD-4F96-4EA2-A1B1-6D7762B288E6}"/>
                  </a:ext>
                </a:extLst>
              </p:cNvPr>
              <p:cNvSpPr txBox="1"/>
              <p:nvPr/>
            </p:nvSpPr>
            <p:spPr>
              <a:xfrm>
                <a:off x="7711119" y="3691721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DDB0AD-4F96-4EA2-A1B1-6D7762B2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119" y="3691721"/>
                <a:ext cx="747559" cy="400110"/>
              </a:xfrm>
              <a:prstGeom prst="rect">
                <a:avLst/>
              </a:prstGeom>
              <a:blipFill>
                <a:blip r:embed="rId9"/>
                <a:stretch>
                  <a:fillRect l="-813" r="-10569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1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6AD316-86D1-4ED3-B906-8AD54923E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588" y="1414458"/>
                <a:ext cx="8661681" cy="5095568"/>
              </a:xfrm>
            </p:spPr>
            <p:txBody>
              <a:bodyPr>
                <a:normAutofit/>
              </a:bodyPr>
              <a:lstStyle/>
              <a:p>
                <a:r>
                  <a:rPr lang="en-US" sz="2200" b="1" dirty="0"/>
                  <a:t>Iterate</a:t>
                </a:r>
                <a:r>
                  <a:rPr lang="en-US" sz="2200" dirty="0"/>
                  <a:t> this process until convergence to a stable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for each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6AD316-86D1-4ED3-B906-8AD54923E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588" y="1414458"/>
                <a:ext cx="8661681" cy="5095568"/>
              </a:xfrm>
              <a:blipFill>
                <a:blip r:embed="rId2"/>
                <a:stretch>
                  <a:fillRect l="-493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33" name="Picture 32" descr="Diagram, schematic&#10;&#10;Description automatically generated">
            <a:extLst>
              <a:ext uri="{FF2B5EF4-FFF2-40B4-BE49-F238E27FC236}">
                <a16:creationId xmlns:a16="http://schemas.microsoft.com/office/drawing/2014/main" id="{47E42BA4-3C2A-417B-9388-7320A7291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60245" r="80818" b="36756"/>
          <a:stretch/>
        </p:blipFill>
        <p:spPr>
          <a:xfrm>
            <a:off x="2870545" y="2924813"/>
            <a:ext cx="1471612" cy="457199"/>
          </a:xfrm>
          <a:prstGeom prst="rect">
            <a:avLst/>
          </a:prstGeom>
        </p:spPr>
      </p:pic>
      <p:pic>
        <p:nvPicPr>
          <p:cNvPr id="35" name="Picture 34" descr="Diagram, schematic&#10;&#10;Description automatically generated">
            <a:extLst>
              <a:ext uri="{FF2B5EF4-FFF2-40B4-BE49-F238E27FC236}">
                <a16:creationId xmlns:a16="http://schemas.microsoft.com/office/drawing/2014/main" id="{5DFD53FC-AD6C-4B25-A926-9A27057E6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60386" r="86513" b="36615"/>
          <a:stretch/>
        </p:blipFill>
        <p:spPr>
          <a:xfrm>
            <a:off x="1756898" y="2974819"/>
            <a:ext cx="58578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8D7A5F-C3CB-4511-B259-6373405B6BA2}"/>
              </a:ext>
            </a:extLst>
          </p:cNvPr>
          <p:cNvCxnSpPr>
            <a:cxnSpLocks/>
          </p:cNvCxnSpPr>
          <p:nvPr/>
        </p:nvCxnSpPr>
        <p:spPr>
          <a:xfrm>
            <a:off x="1806733" y="2924813"/>
            <a:ext cx="4602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F7F903-8D60-4B2A-9436-351B029928BA}"/>
              </a:ext>
            </a:extLst>
          </p:cNvPr>
          <p:cNvCxnSpPr>
            <a:cxnSpLocks/>
          </p:cNvCxnSpPr>
          <p:nvPr/>
        </p:nvCxnSpPr>
        <p:spPr>
          <a:xfrm flipH="1">
            <a:off x="2874157" y="2924813"/>
            <a:ext cx="12763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CB0B9F-C476-41F2-87F6-91432109C034}"/>
              </a:ext>
            </a:extLst>
          </p:cNvPr>
          <p:cNvSpPr txBox="1"/>
          <p:nvPr/>
        </p:nvSpPr>
        <p:spPr>
          <a:xfrm>
            <a:off x="2438737" y="2976960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38" name="Picture 37" descr="Diagram, schematic&#10;&#10;Description automatically generated">
            <a:extLst>
              <a:ext uri="{FF2B5EF4-FFF2-40B4-BE49-F238E27FC236}">
                <a16:creationId xmlns:a16="http://schemas.microsoft.com/office/drawing/2014/main" id="{02004440-D73F-4429-8AE1-F555268819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986977" y="4850056"/>
            <a:ext cx="998986" cy="42053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E093A0-782B-47E6-B99A-7DFA47E5E9E9}"/>
              </a:ext>
            </a:extLst>
          </p:cNvPr>
          <p:cNvCxnSpPr>
            <a:cxnSpLocks/>
          </p:cNvCxnSpPr>
          <p:nvPr/>
        </p:nvCxnSpPr>
        <p:spPr>
          <a:xfrm flipV="1">
            <a:off x="2068829" y="4850056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A4E0D5-3E60-4812-AE61-C8D8DCD1871C}"/>
              </a:ext>
            </a:extLst>
          </p:cNvPr>
          <p:cNvSpPr txBox="1"/>
          <p:nvPr/>
        </p:nvSpPr>
        <p:spPr>
          <a:xfrm>
            <a:off x="609245" y="4875915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A0C2122F-C2A8-498C-B523-D186B09BD7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60245" r="80818" b="36756"/>
          <a:stretch/>
        </p:blipFill>
        <p:spPr>
          <a:xfrm>
            <a:off x="5198001" y="2185983"/>
            <a:ext cx="1471612" cy="45719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C497AD-BC45-458E-8617-18A37C81CF94}"/>
              </a:ext>
            </a:extLst>
          </p:cNvPr>
          <p:cNvCxnSpPr>
            <a:cxnSpLocks/>
          </p:cNvCxnSpPr>
          <p:nvPr/>
        </p:nvCxnSpPr>
        <p:spPr>
          <a:xfrm flipH="1">
            <a:off x="5280197" y="2185983"/>
            <a:ext cx="12763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Diagram, schematic&#10;&#10;Description automatically generated">
            <a:extLst>
              <a:ext uri="{FF2B5EF4-FFF2-40B4-BE49-F238E27FC236}">
                <a16:creationId xmlns:a16="http://schemas.microsoft.com/office/drawing/2014/main" id="{645FAA21-79F6-4A91-A3D0-3286799A0F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3308406" y="4826084"/>
            <a:ext cx="998986" cy="42053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3520B5-1435-4420-8E06-CD6EA586FFE7}"/>
              </a:ext>
            </a:extLst>
          </p:cNvPr>
          <p:cNvCxnSpPr>
            <a:cxnSpLocks/>
          </p:cNvCxnSpPr>
          <p:nvPr/>
        </p:nvCxnSpPr>
        <p:spPr>
          <a:xfrm flipV="1">
            <a:off x="4390258" y="4826084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02310C-0593-4237-AEB0-1286CD8C4A6B}"/>
              </a:ext>
            </a:extLst>
          </p:cNvPr>
          <p:cNvSpPr txBox="1"/>
          <p:nvPr/>
        </p:nvSpPr>
        <p:spPr>
          <a:xfrm>
            <a:off x="3016402" y="4851943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53" name="Picture 52" descr="Diagram, schematic&#10;&#10;Description automatically generated">
            <a:extLst>
              <a:ext uri="{FF2B5EF4-FFF2-40B4-BE49-F238E27FC236}">
                <a16:creationId xmlns:a16="http://schemas.microsoft.com/office/drawing/2014/main" id="{C5FFB8BD-BBB9-401B-9A56-92E6C81C8D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65731" r="82753" b="30898"/>
          <a:stretch/>
        </p:blipFill>
        <p:spPr>
          <a:xfrm>
            <a:off x="2874157" y="2180047"/>
            <a:ext cx="1705123" cy="51381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841B6B-C796-41F5-A1E4-CEB2A13DC4DF}"/>
              </a:ext>
            </a:extLst>
          </p:cNvPr>
          <p:cNvCxnSpPr>
            <a:cxnSpLocks/>
          </p:cNvCxnSpPr>
          <p:nvPr/>
        </p:nvCxnSpPr>
        <p:spPr>
          <a:xfrm>
            <a:off x="2957108" y="2177028"/>
            <a:ext cx="1536308" cy="3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29EBDF8-C6BD-4F13-A80C-58BC4FD6E0B5}"/>
              </a:ext>
            </a:extLst>
          </p:cNvPr>
          <p:cNvSpPr txBox="1"/>
          <p:nvPr/>
        </p:nvSpPr>
        <p:spPr>
          <a:xfrm>
            <a:off x="4671363" y="2232194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62" name="Picture 61" descr="Diagram, schematic&#10;&#10;Description automatically generated">
            <a:extLst>
              <a:ext uri="{FF2B5EF4-FFF2-40B4-BE49-F238E27FC236}">
                <a16:creationId xmlns:a16="http://schemas.microsoft.com/office/drawing/2014/main" id="{4E9AA3AB-37AA-48F3-A4B2-2F244EA60F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65731" r="82753" b="30898"/>
          <a:stretch/>
        </p:blipFill>
        <p:spPr>
          <a:xfrm>
            <a:off x="5254723" y="2924815"/>
            <a:ext cx="1705123" cy="51381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5D65E8-359E-4D44-9234-0F13793C940A}"/>
              </a:ext>
            </a:extLst>
          </p:cNvPr>
          <p:cNvCxnSpPr>
            <a:cxnSpLocks/>
          </p:cNvCxnSpPr>
          <p:nvPr/>
        </p:nvCxnSpPr>
        <p:spPr>
          <a:xfrm>
            <a:off x="5259090" y="2921796"/>
            <a:ext cx="1536308" cy="3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Diagram, schematic&#10;&#10;Description automatically generated">
            <a:extLst>
              <a:ext uri="{FF2B5EF4-FFF2-40B4-BE49-F238E27FC236}">
                <a16:creationId xmlns:a16="http://schemas.microsoft.com/office/drawing/2014/main" id="{99313541-A34A-4093-9E03-00175B2B83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5557570" y="4841395"/>
            <a:ext cx="998986" cy="42053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D93422-BEAC-4F11-B6AE-B379A773B2E1}"/>
              </a:ext>
            </a:extLst>
          </p:cNvPr>
          <p:cNvCxnSpPr>
            <a:cxnSpLocks/>
          </p:cNvCxnSpPr>
          <p:nvPr/>
        </p:nvCxnSpPr>
        <p:spPr>
          <a:xfrm flipV="1">
            <a:off x="6639422" y="4841395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CA6FC8-71D1-44AC-AB3B-DCBFBAB7814F}"/>
              </a:ext>
            </a:extLst>
          </p:cNvPr>
          <p:cNvSpPr txBox="1"/>
          <p:nvPr/>
        </p:nvSpPr>
        <p:spPr>
          <a:xfrm>
            <a:off x="5265566" y="4867254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DBE47E-56A0-4D74-8077-AD433178DD3A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A1B16C-6845-483C-A2EE-475EFA593D63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FA0671-1122-4415-B179-B4BD47476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00D49A-1DC8-4DF0-A605-7A064F5E5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304E7F-AD8F-45EC-8E41-60B0A9E58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3D76151-CC56-40A8-9512-92E6E6800DC9}"/>
              </a:ext>
            </a:extLst>
          </p:cNvPr>
          <p:cNvSpPr/>
          <p:nvPr/>
        </p:nvSpPr>
        <p:spPr>
          <a:xfrm>
            <a:off x="6547989" y="3475989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D63EFE-378A-42E1-88E2-C9B0F852977F}"/>
              </a:ext>
            </a:extLst>
          </p:cNvPr>
          <p:cNvSpPr/>
          <p:nvPr/>
        </p:nvSpPr>
        <p:spPr>
          <a:xfrm>
            <a:off x="4307392" y="3479636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AEA2B9-AB19-4C05-95B4-20385CFA1994}"/>
              </a:ext>
            </a:extLst>
          </p:cNvPr>
          <p:cNvSpPr/>
          <p:nvPr/>
        </p:nvSpPr>
        <p:spPr>
          <a:xfrm>
            <a:off x="2111693" y="3482024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6C6A0B04-C43A-4CCB-8DC3-3197DB4EBA7C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708B0F-1C8B-47AD-BCB0-B031A74C1659}"/>
                  </a:ext>
                </a:extLst>
              </p:cNvPr>
              <p:cNvSpPr txBox="1"/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708B0F-1C8B-47AD-BCB0-B031A74C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blipFill>
                <a:blip r:embed="rId4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FE0450-1766-4CAB-AF5A-56102BF11DE5}"/>
                  </a:ext>
                </a:extLst>
              </p:cNvPr>
              <p:cNvSpPr txBox="1"/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FE0450-1766-4CAB-AF5A-56102BF1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blipFill>
                <a:blip r:embed="rId5"/>
                <a:stretch>
                  <a:fillRect l="-820" r="-114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7C0032-D7C8-4248-9960-3AC0536CAEC5}"/>
                  </a:ext>
                </a:extLst>
              </p:cNvPr>
              <p:cNvSpPr txBox="1"/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7C0032-D7C8-4248-9960-3AC0536CA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blipFill>
                <a:blip r:embed="rId6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129F79A-BC61-4B07-828F-674926E81945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2BD702-961C-43B8-B8A8-5461BC426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F9EEA-C426-484A-A1C5-015B36CA0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AD46C-F5A3-40C6-BD4D-A0DB41CA1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5">
                <a:extLst>
                  <a:ext uri="{FF2B5EF4-FFF2-40B4-BE49-F238E27FC236}">
                    <a16:creationId xmlns:a16="http://schemas.microsoft.com/office/drawing/2014/main" id="{F4B7416C-A8D8-47F9-B009-A94EC3046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588" y="1414458"/>
                <a:ext cx="8661681" cy="5095568"/>
              </a:xfrm>
            </p:spPr>
            <p:txBody>
              <a:bodyPr>
                <a:normAutofit/>
              </a:bodyPr>
              <a:lstStyle/>
              <a:p>
                <a:r>
                  <a:rPr lang="en-US" sz="2200" b="1" dirty="0"/>
                  <a:t>Iterate</a:t>
                </a:r>
                <a:r>
                  <a:rPr lang="en-US" sz="2200" dirty="0"/>
                  <a:t> this process until convergence to a stable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for each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Content Placeholder 5">
                <a:extLst>
                  <a:ext uri="{FF2B5EF4-FFF2-40B4-BE49-F238E27FC236}">
                    <a16:creationId xmlns:a16="http://schemas.microsoft.com/office/drawing/2014/main" id="{F4B7416C-A8D8-47F9-B009-A94EC3046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588" y="1414458"/>
                <a:ext cx="8661681" cy="5095568"/>
              </a:xfrm>
              <a:blipFill>
                <a:blip r:embed="rId9"/>
                <a:stretch>
                  <a:fillRect l="-493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117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33" name="Picture 32" descr="Diagram, schematic&#10;&#10;Description automatically generated">
            <a:extLst>
              <a:ext uri="{FF2B5EF4-FFF2-40B4-BE49-F238E27FC236}">
                <a16:creationId xmlns:a16="http://schemas.microsoft.com/office/drawing/2014/main" id="{47E42BA4-3C2A-417B-9388-7320A7291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60245" r="80818" b="36756"/>
          <a:stretch/>
        </p:blipFill>
        <p:spPr>
          <a:xfrm>
            <a:off x="2870545" y="2924813"/>
            <a:ext cx="1471612" cy="457199"/>
          </a:xfrm>
          <a:prstGeom prst="rect">
            <a:avLst/>
          </a:prstGeom>
        </p:spPr>
      </p:pic>
      <p:pic>
        <p:nvPicPr>
          <p:cNvPr id="35" name="Picture 34" descr="Diagram, schematic&#10;&#10;Description automatically generated">
            <a:extLst>
              <a:ext uri="{FF2B5EF4-FFF2-40B4-BE49-F238E27FC236}">
                <a16:creationId xmlns:a16="http://schemas.microsoft.com/office/drawing/2014/main" id="{5DFD53FC-AD6C-4B25-A926-9A27057E6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60386" r="86513" b="36615"/>
          <a:stretch/>
        </p:blipFill>
        <p:spPr>
          <a:xfrm>
            <a:off x="1756898" y="2974819"/>
            <a:ext cx="585788" cy="457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8D7A5F-C3CB-4511-B259-6373405B6BA2}"/>
              </a:ext>
            </a:extLst>
          </p:cNvPr>
          <p:cNvCxnSpPr>
            <a:cxnSpLocks/>
          </p:cNvCxnSpPr>
          <p:nvPr/>
        </p:nvCxnSpPr>
        <p:spPr>
          <a:xfrm>
            <a:off x="1806733" y="2924813"/>
            <a:ext cx="4602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F7F903-8D60-4B2A-9436-351B029928BA}"/>
              </a:ext>
            </a:extLst>
          </p:cNvPr>
          <p:cNvCxnSpPr>
            <a:cxnSpLocks/>
          </p:cNvCxnSpPr>
          <p:nvPr/>
        </p:nvCxnSpPr>
        <p:spPr>
          <a:xfrm flipH="1">
            <a:off x="2874157" y="2924813"/>
            <a:ext cx="12763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ECB0B9F-C476-41F2-87F6-91432109C034}"/>
              </a:ext>
            </a:extLst>
          </p:cNvPr>
          <p:cNvSpPr txBox="1"/>
          <p:nvPr/>
        </p:nvSpPr>
        <p:spPr>
          <a:xfrm>
            <a:off x="2438737" y="2976960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38" name="Picture 37" descr="Diagram, schematic&#10;&#10;Description automatically generated">
            <a:extLst>
              <a:ext uri="{FF2B5EF4-FFF2-40B4-BE49-F238E27FC236}">
                <a16:creationId xmlns:a16="http://schemas.microsoft.com/office/drawing/2014/main" id="{02004440-D73F-4429-8AE1-F55526881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986977" y="4850056"/>
            <a:ext cx="998986" cy="42053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E093A0-782B-47E6-B99A-7DFA47E5E9E9}"/>
              </a:ext>
            </a:extLst>
          </p:cNvPr>
          <p:cNvCxnSpPr>
            <a:cxnSpLocks/>
          </p:cNvCxnSpPr>
          <p:nvPr/>
        </p:nvCxnSpPr>
        <p:spPr>
          <a:xfrm flipV="1">
            <a:off x="2068829" y="4850056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A4E0D5-3E60-4812-AE61-C8D8DCD1871C}"/>
              </a:ext>
            </a:extLst>
          </p:cNvPr>
          <p:cNvSpPr txBox="1"/>
          <p:nvPr/>
        </p:nvSpPr>
        <p:spPr>
          <a:xfrm>
            <a:off x="609245" y="4875915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42" name="Picture 41" descr="Diagram, schematic&#10;&#10;Description automatically generated">
            <a:extLst>
              <a:ext uri="{FF2B5EF4-FFF2-40B4-BE49-F238E27FC236}">
                <a16:creationId xmlns:a16="http://schemas.microsoft.com/office/drawing/2014/main" id="{A0C2122F-C2A8-498C-B523-D186B09B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60245" r="80818" b="36756"/>
          <a:stretch/>
        </p:blipFill>
        <p:spPr>
          <a:xfrm>
            <a:off x="5198001" y="2185983"/>
            <a:ext cx="1471612" cy="45719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C497AD-BC45-458E-8617-18A37C81CF94}"/>
              </a:ext>
            </a:extLst>
          </p:cNvPr>
          <p:cNvCxnSpPr>
            <a:cxnSpLocks/>
          </p:cNvCxnSpPr>
          <p:nvPr/>
        </p:nvCxnSpPr>
        <p:spPr>
          <a:xfrm flipH="1">
            <a:off x="5280197" y="2185983"/>
            <a:ext cx="127635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Diagram, schematic&#10;&#10;Description automatically generated">
            <a:extLst>
              <a:ext uri="{FF2B5EF4-FFF2-40B4-BE49-F238E27FC236}">
                <a16:creationId xmlns:a16="http://schemas.microsoft.com/office/drawing/2014/main" id="{645FAA21-79F6-4A91-A3D0-3286799A0F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3308406" y="4826084"/>
            <a:ext cx="998986" cy="420535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3520B5-1435-4420-8E06-CD6EA586FFE7}"/>
              </a:ext>
            </a:extLst>
          </p:cNvPr>
          <p:cNvCxnSpPr>
            <a:cxnSpLocks/>
          </p:cNvCxnSpPr>
          <p:nvPr/>
        </p:nvCxnSpPr>
        <p:spPr>
          <a:xfrm flipV="1">
            <a:off x="4390258" y="4826084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602310C-0593-4237-AEB0-1286CD8C4A6B}"/>
              </a:ext>
            </a:extLst>
          </p:cNvPr>
          <p:cNvSpPr txBox="1"/>
          <p:nvPr/>
        </p:nvSpPr>
        <p:spPr>
          <a:xfrm>
            <a:off x="3016402" y="4851943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53" name="Picture 52" descr="Diagram, schematic&#10;&#10;Description automatically generated">
            <a:extLst>
              <a:ext uri="{FF2B5EF4-FFF2-40B4-BE49-F238E27FC236}">
                <a16:creationId xmlns:a16="http://schemas.microsoft.com/office/drawing/2014/main" id="{C5FFB8BD-BBB9-401B-9A56-92E6C81C8D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65731" r="82753" b="30898"/>
          <a:stretch/>
        </p:blipFill>
        <p:spPr>
          <a:xfrm>
            <a:off x="2874157" y="2180047"/>
            <a:ext cx="1705123" cy="51381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841B6B-C796-41F5-A1E4-CEB2A13DC4DF}"/>
              </a:ext>
            </a:extLst>
          </p:cNvPr>
          <p:cNvCxnSpPr>
            <a:cxnSpLocks/>
          </p:cNvCxnSpPr>
          <p:nvPr/>
        </p:nvCxnSpPr>
        <p:spPr>
          <a:xfrm>
            <a:off x="2957108" y="2177028"/>
            <a:ext cx="1536308" cy="3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29EBDF8-C6BD-4F13-A80C-58BC4FD6E0B5}"/>
              </a:ext>
            </a:extLst>
          </p:cNvPr>
          <p:cNvSpPr txBox="1"/>
          <p:nvPr/>
        </p:nvSpPr>
        <p:spPr>
          <a:xfrm>
            <a:off x="4671363" y="2232194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62" name="Picture 61" descr="Diagram, schematic&#10;&#10;Description automatically generated">
            <a:extLst>
              <a:ext uri="{FF2B5EF4-FFF2-40B4-BE49-F238E27FC236}">
                <a16:creationId xmlns:a16="http://schemas.microsoft.com/office/drawing/2014/main" id="{4E9AA3AB-37AA-48F3-A4B2-2F244EA60F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65731" r="82753" b="30898"/>
          <a:stretch/>
        </p:blipFill>
        <p:spPr>
          <a:xfrm>
            <a:off x="5254723" y="2924815"/>
            <a:ext cx="1705123" cy="51381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5D65E8-359E-4D44-9234-0F13793C940A}"/>
              </a:ext>
            </a:extLst>
          </p:cNvPr>
          <p:cNvCxnSpPr>
            <a:cxnSpLocks/>
          </p:cNvCxnSpPr>
          <p:nvPr/>
        </p:nvCxnSpPr>
        <p:spPr>
          <a:xfrm>
            <a:off x="5259090" y="2921796"/>
            <a:ext cx="1536308" cy="30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Diagram, schematic&#10;&#10;Description automatically generated">
            <a:extLst>
              <a:ext uri="{FF2B5EF4-FFF2-40B4-BE49-F238E27FC236}">
                <a16:creationId xmlns:a16="http://schemas.microsoft.com/office/drawing/2014/main" id="{99313541-A34A-4093-9E03-00175B2B8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60386" r="76029" b="36856"/>
          <a:stretch/>
        </p:blipFill>
        <p:spPr>
          <a:xfrm>
            <a:off x="5557570" y="4841395"/>
            <a:ext cx="998986" cy="42053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D93422-BEAC-4F11-B6AE-B379A773B2E1}"/>
              </a:ext>
            </a:extLst>
          </p:cNvPr>
          <p:cNvCxnSpPr>
            <a:cxnSpLocks/>
          </p:cNvCxnSpPr>
          <p:nvPr/>
        </p:nvCxnSpPr>
        <p:spPr>
          <a:xfrm flipV="1">
            <a:off x="6639422" y="4841395"/>
            <a:ext cx="0" cy="466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CA6FC8-71D1-44AC-AB3B-DCBFBAB7814F}"/>
              </a:ext>
            </a:extLst>
          </p:cNvPr>
          <p:cNvSpPr txBox="1"/>
          <p:nvPr/>
        </p:nvSpPr>
        <p:spPr>
          <a:xfrm>
            <a:off x="5265566" y="4867254"/>
            <a:ext cx="335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7BD2FAE-CC08-4913-8453-50D12D5999DE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90076F-0162-455C-B44A-141BDC700F34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5F84D6-FC12-4103-9636-3D723F53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B63AA67-8078-4536-9232-E66C96856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EFF159-6418-41F5-BE82-3FEB259EB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89F6094D-43D9-48E3-8217-F21D4781E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588" y="1414458"/>
                <a:ext cx="8661681" cy="5095568"/>
              </a:xfrm>
            </p:spPr>
            <p:txBody>
              <a:bodyPr>
                <a:normAutofit/>
              </a:bodyPr>
              <a:lstStyle/>
              <a:p>
                <a:r>
                  <a:rPr lang="en-US" sz="2200" b="1" dirty="0"/>
                  <a:t>Iterate</a:t>
                </a:r>
                <a:r>
                  <a:rPr lang="en-US" sz="2200" dirty="0"/>
                  <a:t> this process until convergence to a stable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200" dirty="0"/>
                  <a:t> for each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4" name="Content Placeholder 5">
                <a:extLst>
                  <a:ext uri="{FF2B5EF4-FFF2-40B4-BE49-F238E27FC236}">
                    <a16:creationId xmlns:a16="http://schemas.microsoft.com/office/drawing/2014/main" id="{89F6094D-43D9-48E3-8217-F21D4781E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588" y="1414458"/>
                <a:ext cx="8661681" cy="5095568"/>
              </a:xfrm>
              <a:blipFill>
                <a:blip r:embed="rId8"/>
                <a:stretch>
                  <a:fillRect l="-493" t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068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AD316-86D1-4ED3-B906-8AD54923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8" y="1414458"/>
            <a:ext cx="8661681" cy="5095568"/>
          </a:xfrm>
        </p:spPr>
        <p:txBody>
          <a:bodyPr>
            <a:normAutofit/>
          </a:bodyPr>
          <a:lstStyle/>
          <a:p>
            <a:r>
              <a:rPr lang="en-US" sz="2200" b="1" dirty="0"/>
              <a:t>Let’s now assume beliefs over states have converged</a:t>
            </a:r>
            <a:endParaRPr lang="en-US" sz="2200" dirty="0"/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6C6A0B04-C43A-4CCB-8DC3-3197DB4EBA7C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708B0F-1C8B-47AD-BCB0-B031A74C1659}"/>
                  </a:ext>
                </a:extLst>
              </p:cNvPr>
              <p:cNvSpPr txBox="1"/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708B0F-1C8B-47AD-BCB0-B031A74C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blipFill>
                <a:blip r:embed="rId3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FE0450-1766-4CAB-AF5A-56102BF11DE5}"/>
                  </a:ext>
                </a:extLst>
              </p:cNvPr>
              <p:cNvSpPr txBox="1"/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FE0450-1766-4CAB-AF5A-56102BF11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blipFill>
                <a:blip r:embed="rId4"/>
                <a:stretch>
                  <a:fillRect l="-820" r="-114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7C0032-D7C8-4248-9960-3AC0536CAEC5}"/>
                  </a:ext>
                </a:extLst>
              </p:cNvPr>
              <p:cNvSpPr txBox="1"/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7C0032-D7C8-4248-9960-3AC0536CA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blipFill>
                <a:blip r:embed="rId5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319AE49-6F37-414F-BE22-5EC31CB16683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3AF98-61CD-4354-A970-D9F0D8E53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FD52E6-7DF3-4AF8-BC44-03C45513C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841542-5F24-4F1E-BE10-9DA8875B8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8CF41C-4791-4517-BE5D-46AD8FFF2D25}"/>
              </a:ext>
            </a:extLst>
          </p:cNvPr>
          <p:cNvSpPr/>
          <p:nvPr/>
        </p:nvSpPr>
        <p:spPr>
          <a:xfrm>
            <a:off x="3703045" y="5629275"/>
            <a:ext cx="528234" cy="1084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7350"/>
            <a:ext cx="8229600" cy="990600"/>
          </a:xfrm>
        </p:spPr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9D08-3213-41C0-B6A7-77DDC0160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84909"/>
            <a:ext cx="8229600" cy="4846041"/>
          </a:xfrm>
        </p:spPr>
        <p:txBody>
          <a:bodyPr/>
          <a:lstStyle/>
          <a:p>
            <a:r>
              <a:rPr lang="en-US" dirty="0"/>
              <a:t>Most of this talk will draw from our recent tutorial: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435F568-8F01-4795-8030-5081887D9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32646" b="29423"/>
          <a:stretch/>
        </p:blipFill>
        <p:spPr>
          <a:xfrm>
            <a:off x="5449531" y="4408485"/>
            <a:ext cx="2090423" cy="2375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18DB5-5A15-4C40-8084-5B41E42DF787}"/>
              </a:ext>
            </a:extLst>
          </p:cNvPr>
          <p:cNvSpPr txBox="1"/>
          <p:nvPr/>
        </p:nvSpPr>
        <p:spPr>
          <a:xfrm>
            <a:off x="7578788" y="5221377"/>
            <a:ext cx="1564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Christopher Whyte</a:t>
            </a:r>
          </a:p>
        </p:txBody>
      </p:sp>
      <p:pic>
        <p:nvPicPr>
          <p:cNvPr id="1026" name="Picture 2" descr="To Make Sense of the Present, Brains May Predict the Future | Quanta  Magazine">
            <a:extLst>
              <a:ext uri="{FF2B5EF4-FFF2-40B4-BE49-F238E27FC236}">
                <a16:creationId xmlns:a16="http://schemas.microsoft.com/office/drawing/2014/main" id="{E100BD5E-EE7D-4C27-B230-E84A8B978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/>
          <a:stretch/>
        </p:blipFill>
        <p:spPr bwMode="auto">
          <a:xfrm>
            <a:off x="5449531" y="2209802"/>
            <a:ext cx="2675293" cy="20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3541A-51EF-4DDE-9AD4-B13BA0D19FA4}"/>
              </a:ext>
            </a:extLst>
          </p:cNvPr>
          <p:cNvSpPr txBox="1"/>
          <p:nvPr/>
        </p:nvSpPr>
        <p:spPr>
          <a:xfrm>
            <a:off x="8193150" y="2860356"/>
            <a:ext cx="1235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Karl </a:t>
            </a:r>
            <a:r>
              <a:rPr lang="en-US" b="1" dirty="0" err="1"/>
              <a:t>Friston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4B568-E480-152A-8B90-79567DD4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60" y="2452687"/>
            <a:ext cx="5056545" cy="2198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7DB43B-CB00-D5F0-1769-D24769087434}"/>
              </a:ext>
            </a:extLst>
          </p:cNvPr>
          <p:cNvSpPr txBox="1"/>
          <p:nvPr/>
        </p:nvSpPr>
        <p:spPr>
          <a:xfrm>
            <a:off x="127436" y="5467790"/>
            <a:ext cx="5186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Will also cover in more detail on Saturday!</a:t>
            </a:r>
          </a:p>
        </p:txBody>
      </p:sp>
    </p:spTree>
    <p:extLst>
      <p:ext uri="{BB962C8B-B14F-4D97-AF65-F5344CB8AC3E}">
        <p14:creationId xmlns:p14="http://schemas.microsoft.com/office/powerpoint/2010/main" val="71148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1847FB-41F2-4057-8DEC-E0381D02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AD316-86D1-4ED3-B906-8AD54923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8" y="1414458"/>
            <a:ext cx="8661681" cy="5095568"/>
          </a:xfrm>
        </p:spPr>
        <p:txBody>
          <a:bodyPr>
            <a:normAutofit/>
          </a:bodyPr>
          <a:lstStyle/>
          <a:p>
            <a:r>
              <a:rPr lang="en-US" sz="2200" b="1" dirty="0"/>
              <a:t>Add next observation</a:t>
            </a:r>
          </a:p>
          <a:p>
            <a:pPr lvl="1"/>
            <a:r>
              <a:rPr lang="en-US" sz="1800" b="1" dirty="0"/>
              <a:t>Repeat</a:t>
            </a:r>
            <a:r>
              <a:rPr lang="en-US" sz="1800" dirty="0"/>
              <a:t> iterative message passing until you </a:t>
            </a:r>
            <a:r>
              <a:rPr lang="en-US" sz="1800" b="1" dirty="0"/>
              <a:t>again reach convergence</a:t>
            </a:r>
            <a:r>
              <a:rPr lang="en-US" sz="1800" dirty="0"/>
              <a:t>, etc.</a:t>
            </a:r>
          </a:p>
          <a:p>
            <a:endParaRPr lang="en-US" sz="22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67D62C-F9A9-46BC-8623-62206AA4F839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A44B506-B26F-416A-8CEE-01957B0F07BC}"/>
              </a:ext>
            </a:extLst>
          </p:cNvPr>
          <p:cNvSpPr/>
          <p:nvPr/>
        </p:nvSpPr>
        <p:spPr>
          <a:xfrm>
            <a:off x="4327869" y="5715152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1607BA-AEF4-4976-A3C8-F55D290F424F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0A1284E-6C52-4E7C-8DF5-24F7B7B4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E15EB0-A8AC-4D5E-9BF9-E38A76E3B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E60E7-DF78-4927-A60B-B611F36B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885" y="5799426"/>
            <a:ext cx="510394" cy="792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E5D9DB-D95C-4198-AAD7-A24AA87C574F}"/>
                  </a:ext>
                </a:extLst>
              </p:cNvPr>
              <p:cNvSpPr txBox="1"/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E5D9DB-D95C-4198-AAD7-A24AA87C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blipFill>
                <a:blip r:embed="rId6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4F6480-B9FD-470C-966F-681731C04B29}"/>
                  </a:ext>
                </a:extLst>
              </p:cNvPr>
              <p:cNvSpPr txBox="1"/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4F6480-B9FD-470C-966F-681731C04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blipFill>
                <a:blip r:embed="rId7"/>
                <a:stretch>
                  <a:fillRect l="-820" r="-114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BA8636-05F9-4ADC-9447-408B66185826}"/>
                  </a:ext>
                </a:extLst>
              </p:cNvPr>
              <p:cNvSpPr txBox="1"/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BA8636-05F9-4ADC-9447-408B6618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blipFill>
                <a:blip r:embed="rId8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6B40F54-2CC1-425D-B2A3-8376C4F384BF}"/>
              </a:ext>
            </a:extLst>
          </p:cNvPr>
          <p:cNvSpPr/>
          <p:nvPr/>
        </p:nvSpPr>
        <p:spPr>
          <a:xfrm>
            <a:off x="3703045" y="5629275"/>
            <a:ext cx="528234" cy="1084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6AE05002-7898-49FB-AC0E-2442AACCC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71515" r="68270" b="5817"/>
          <a:stretch/>
        </p:blipFill>
        <p:spPr>
          <a:xfrm>
            <a:off x="874448" y="3332008"/>
            <a:ext cx="6997964" cy="34566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1847FB-41F2-4057-8DEC-E0381D02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045" y="5811720"/>
            <a:ext cx="513950" cy="813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666"/>
            <a:ext cx="8229600" cy="990600"/>
          </a:xfrm>
        </p:spPr>
        <p:txBody>
          <a:bodyPr/>
          <a:lstStyle/>
          <a:p>
            <a:r>
              <a:rPr lang="en-US" dirty="0"/>
              <a:t>Variational Message passing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AD316-86D1-4ED3-B906-8AD54923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8" y="1414458"/>
            <a:ext cx="8661681" cy="5095568"/>
          </a:xfrm>
        </p:spPr>
        <p:txBody>
          <a:bodyPr>
            <a:normAutofit/>
          </a:bodyPr>
          <a:lstStyle/>
          <a:p>
            <a:r>
              <a:rPr lang="en-US" sz="2200" dirty="0"/>
              <a:t>Also represents a possible way to think about the </a:t>
            </a:r>
            <a:r>
              <a:rPr lang="en-US" sz="2200" b="1" dirty="0"/>
              <a:t>messages passed between neurons</a:t>
            </a:r>
            <a:r>
              <a:rPr lang="en-US" sz="2200" dirty="0"/>
              <a:t> in the brain</a:t>
            </a:r>
          </a:p>
          <a:p>
            <a:pPr lvl="1"/>
            <a:r>
              <a:rPr lang="en-US" sz="1800" dirty="0"/>
              <a:t>Message passing can be formulated in terms of </a:t>
            </a:r>
            <a:r>
              <a:rPr lang="en-US" sz="1800" b="1" dirty="0"/>
              <a:t>minimizing prediction error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167D62C-F9A9-46BC-8623-62206AA4F839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A44B506-B26F-416A-8CEE-01957B0F07BC}"/>
              </a:ext>
            </a:extLst>
          </p:cNvPr>
          <p:cNvSpPr/>
          <p:nvPr/>
        </p:nvSpPr>
        <p:spPr>
          <a:xfrm>
            <a:off x="4327869" y="5715152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61607BA-AEF4-4976-A3C8-F55D290F424F}"/>
              </a:ext>
            </a:extLst>
          </p:cNvPr>
          <p:cNvSpPr/>
          <p:nvPr/>
        </p:nvSpPr>
        <p:spPr>
          <a:xfrm>
            <a:off x="2111693" y="5704438"/>
            <a:ext cx="1110140" cy="10091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0A1284E-6C52-4E7C-8DF5-24F7B7B4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090" y="5818863"/>
            <a:ext cx="513950" cy="8132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E15EB0-A8AC-4D5E-9BF9-E38A76E3B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73" y="5818049"/>
            <a:ext cx="494434" cy="767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E60E7-DF78-4927-A60B-B611F36B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885" y="5799426"/>
            <a:ext cx="510394" cy="792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E5D9DB-D95C-4198-AAD7-A24AA87C574F}"/>
                  </a:ext>
                </a:extLst>
              </p:cNvPr>
              <p:cNvSpPr txBox="1"/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E5D9DB-D95C-4198-AAD7-A24AA87C5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547" y="2931898"/>
                <a:ext cx="747559" cy="400110"/>
              </a:xfrm>
              <a:prstGeom prst="rect">
                <a:avLst/>
              </a:prstGeom>
              <a:blipFill>
                <a:blip r:embed="rId6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4F6480-B9FD-470C-966F-681731C04B29}"/>
                  </a:ext>
                </a:extLst>
              </p:cNvPr>
              <p:cNvSpPr txBox="1"/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24F6480-B9FD-470C-966F-681731C04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03" y="2931898"/>
                <a:ext cx="747559" cy="400110"/>
              </a:xfrm>
              <a:prstGeom prst="rect">
                <a:avLst/>
              </a:prstGeom>
              <a:blipFill>
                <a:blip r:embed="rId7"/>
                <a:stretch>
                  <a:fillRect l="-820" r="-114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BA8636-05F9-4ADC-9447-408B66185826}"/>
                  </a:ext>
                </a:extLst>
              </p:cNvPr>
              <p:cNvSpPr txBox="1"/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BA8636-05F9-4ADC-9447-408B66185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21" y="2931898"/>
                <a:ext cx="747559" cy="400110"/>
              </a:xfrm>
              <a:prstGeom prst="rect">
                <a:avLst/>
              </a:prstGeom>
              <a:blipFill>
                <a:blip r:embed="rId8"/>
                <a:stretch>
                  <a:fillRect r="-1056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6B40F54-2CC1-425D-B2A3-8376C4F384BF}"/>
              </a:ext>
            </a:extLst>
          </p:cNvPr>
          <p:cNvSpPr/>
          <p:nvPr/>
        </p:nvSpPr>
        <p:spPr>
          <a:xfrm>
            <a:off x="3703045" y="5629275"/>
            <a:ext cx="528234" cy="1084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3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/>
              <p:nvPr/>
            </p:nvSpPr>
            <p:spPr>
              <a:xfrm>
                <a:off x="5890493" y="2944529"/>
                <a:ext cx="1497991" cy="64011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0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0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93" y="2944529"/>
                <a:ext cx="1497991" cy="640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7B18-3594-4175-BC56-B25AB3F702F0}"/>
                  </a:ext>
                </a:extLst>
              </p:cNvPr>
              <p:cNvSpPr txBox="1"/>
              <p:nvPr/>
            </p:nvSpPr>
            <p:spPr>
              <a:xfrm>
                <a:off x="5839388" y="2282871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7B18-3594-4175-BC56-B25AB3F70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88" y="2282871"/>
                <a:ext cx="16002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6E18C35-C5D5-4B5E-96B2-B7FAB84551B4}"/>
              </a:ext>
            </a:extLst>
          </p:cNvPr>
          <p:cNvSpPr txBox="1"/>
          <p:nvPr/>
        </p:nvSpPr>
        <p:spPr>
          <a:xfrm>
            <a:off x="5151209" y="4109790"/>
            <a:ext cx="36766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If the left machine is better </a:t>
            </a:r>
            <a:r>
              <a:rPr lang="en-US" sz="1600" b="1" dirty="0">
                <a:solidFill>
                  <a:srgbClr val="FF0000"/>
                </a:solidFill>
              </a:rPr>
              <a:t>at time point 2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it will </a:t>
            </a:r>
            <a:r>
              <a:rPr lang="en-US" sz="1600" b="1" dirty="0">
                <a:solidFill>
                  <a:srgbClr val="FF0000"/>
                </a:solidFill>
              </a:rPr>
              <a:t>still be better at time point 3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with </a:t>
            </a:r>
            <a:r>
              <a:rPr lang="en-US" sz="1600" b="1" dirty="0">
                <a:solidFill>
                  <a:srgbClr val="C00000"/>
                </a:solidFill>
              </a:rPr>
              <a:t>probability = 1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23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212" r="81429" b="31226"/>
          <a:stretch/>
        </p:blipFill>
        <p:spPr>
          <a:xfrm>
            <a:off x="5648753" y="4611774"/>
            <a:ext cx="2766368" cy="764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DBFB5-C1B3-4707-81C7-D36E6E64777B}"/>
              </a:ext>
            </a:extLst>
          </p:cNvPr>
          <p:cNvSpPr txBox="1"/>
          <p:nvPr/>
        </p:nvSpPr>
        <p:spPr>
          <a:xfrm>
            <a:off x="5529109" y="5776299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Cyan dot = true state/outcome/action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8299B-B78B-4BEF-BC7D-CAF05E7CE09D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7CFF8C-F09B-4B7C-B1B3-B57874F72C2F}"/>
              </a:ext>
            </a:extLst>
          </p:cNvPr>
          <p:cNvSpPr txBox="1"/>
          <p:nvPr/>
        </p:nvSpPr>
        <p:spPr>
          <a:xfrm>
            <a:off x="7039131" y="5422460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2A3CB14-6AD7-4379-8C1E-EA78E9AAC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3" t="14067" r="19423" b="65923"/>
          <a:stretch/>
        </p:blipFill>
        <p:spPr>
          <a:xfrm>
            <a:off x="6285816" y="2031392"/>
            <a:ext cx="2123353" cy="2348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/>
              <p:nvPr/>
            </p:nvSpPr>
            <p:spPr>
              <a:xfrm>
                <a:off x="8231145" y="2529658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145" y="2529658"/>
                <a:ext cx="4525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/>
              <p:nvPr/>
            </p:nvSpPr>
            <p:spPr>
              <a:xfrm>
                <a:off x="8230373" y="317376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73" y="3173766"/>
                <a:ext cx="4578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/>
              <p:nvPr/>
            </p:nvSpPr>
            <p:spPr>
              <a:xfrm>
                <a:off x="8230373" y="379596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73" y="3795966"/>
                <a:ext cx="45788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26E3DF4-0DFC-4E12-8693-C19D84532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920" y="2420149"/>
            <a:ext cx="797896" cy="19104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/>
              <p:nvPr/>
            </p:nvSpPr>
            <p:spPr>
              <a:xfrm>
                <a:off x="1821654" y="4650493"/>
                <a:ext cx="1497991" cy="6401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54" y="4650493"/>
                <a:ext cx="1497991" cy="640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1553C80-6BDA-4C0A-98C7-146026D82A97}"/>
              </a:ext>
            </a:extLst>
          </p:cNvPr>
          <p:cNvSpPr/>
          <p:nvPr/>
        </p:nvSpPr>
        <p:spPr>
          <a:xfrm>
            <a:off x="6961399" y="2415237"/>
            <a:ext cx="1300917" cy="1910454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3D73D4-08FB-4B1D-A02B-889903B15FBD}"/>
              </a:ext>
            </a:extLst>
          </p:cNvPr>
          <p:cNvCxnSpPr>
            <a:cxnSpLocks/>
          </p:cNvCxnSpPr>
          <p:nvPr/>
        </p:nvCxnSpPr>
        <p:spPr>
          <a:xfrm flipV="1">
            <a:off x="7322345" y="4264820"/>
            <a:ext cx="0" cy="585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67ADAC-D59A-47D3-90D9-617222CF6E63}"/>
              </a:ext>
            </a:extLst>
          </p:cNvPr>
          <p:cNvCxnSpPr>
            <a:cxnSpLocks/>
          </p:cNvCxnSpPr>
          <p:nvPr/>
        </p:nvCxnSpPr>
        <p:spPr>
          <a:xfrm flipH="1" flipV="1">
            <a:off x="6650834" y="4264819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AC92F-AC22-4BF0-B69E-FB02149B5966}"/>
              </a:ext>
            </a:extLst>
          </p:cNvPr>
          <p:cNvSpPr/>
          <p:nvPr/>
        </p:nvSpPr>
        <p:spPr>
          <a:xfrm>
            <a:off x="7587714" y="2407295"/>
            <a:ext cx="703796" cy="1910454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83DE75-9629-4851-98E1-C4B8439808DB}"/>
              </a:ext>
            </a:extLst>
          </p:cNvPr>
          <p:cNvSpPr/>
          <p:nvPr/>
        </p:nvSpPr>
        <p:spPr>
          <a:xfrm>
            <a:off x="7031938" y="4919751"/>
            <a:ext cx="588062" cy="287371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9BACD-170E-48E7-AE67-48F52656AEE3}"/>
              </a:ext>
            </a:extLst>
          </p:cNvPr>
          <p:cNvSpPr/>
          <p:nvPr/>
        </p:nvSpPr>
        <p:spPr>
          <a:xfrm>
            <a:off x="7611857" y="4796386"/>
            <a:ext cx="588062" cy="287371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7AFF65-DAAF-4645-8A89-2A279D1EBDA9}"/>
              </a:ext>
            </a:extLst>
          </p:cNvPr>
          <p:cNvSpPr/>
          <p:nvPr/>
        </p:nvSpPr>
        <p:spPr>
          <a:xfrm>
            <a:off x="6356803" y="4827113"/>
            <a:ext cx="588062" cy="287371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3FDA1E-6865-47EF-A973-61F1829A8583}"/>
              </a:ext>
            </a:extLst>
          </p:cNvPr>
          <p:cNvSpPr/>
          <p:nvPr/>
        </p:nvSpPr>
        <p:spPr>
          <a:xfrm>
            <a:off x="6983545" y="3680714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6D74F3-63C6-4D73-97CF-FB1B9270552E}"/>
              </a:ext>
            </a:extLst>
          </p:cNvPr>
          <p:cNvSpPr/>
          <p:nvPr/>
        </p:nvSpPr>
        <p:spPr>
          <a:xfrm>
            <a:off x="6955541" y="2427443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19B46E-A943-47A0-8F4E-A71BB4200428}"/>
              </a:ext>
            </a:extLst>
          </p:cNvPr>
          <p:cNvCxnSpPr>
            <a:cxnSpLocks/>
          </p:cNvCxnSpPr>
          <p:nvPr/>
        </p:nvCxnSpPr>
        <p:spPr>
          <a:xfrm flipH="1" flipV="1">
            <a:off x="7965280" y="4264819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94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5" grpId="0" animBg="1"/>
      <p:bldP spid="26" grpId="0" animBg="1"/>
      <p:bldP spid="27" grpId="0" animBg="1"/>
      <p:bldP spid="20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212" r="81429" b="31226"/>
          <a:stretch/>
        </p:blipFill>
        <p:spPr>
          <a:xfrm>
            <a:off x="5648753" y="4611774"/>
            <a:ext cx="2766368" cy="764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DBFB5-C1B3-4707-81C7-D36E6E64777B}"/>
              </a:ext>
            </a:extLst>
          </p:cNvPr>
          <p:cNvSpPr txBox="1"/>
          <p:nvPr/>
        </p:nvSpPr>
        <p:spPr>
          <a:xfrm>
            <a:off x="5529109" y="5776299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Cyan dot = true state/outcome/action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8299B-B78B-4BEF-BC7D-CAF05E7CE09D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7CFF8C-F09B-4B7C-B1B3-B57874F72C2F}"/>
              </a:ext>
            </a:extLst>
          </p:cNvPr>
          <p:cNvSpPr txBox="1"/>
          <p:nvPr/>
        </p:nvSpPr>
        <p:spPr>
          <a:xfrm>
            <a:off x="7039131" y="5422460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2A3CB14-6AD7-4379-8C1E-EA78E9AAC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3" t="14067" r="19423" b="65923"/>
          <a:stretch/>
        </p:blipFill>
        <p:spPr>
          <a:xfrm>
            <a:off x="6285816" y="2031392"/>
            <a:ext cx="2123353" cy="2348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/>
              <p:nvPr/>
            </p:nvSpPr>
            <p:spPr>
              <a:xfrm>
                <a:off x="8231145" y="2529658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145" y="2529658"/>
                <a:ext cx="4525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/>
              <p:nvPr/>
            </p:nvSpPr>
            <p:spPr>
              <a:xfrm>
                <a:off x="8230373" y="317376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73" y="3173766"/>
                <a:ext cx="4578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/>
              <p:nvPr/>
            </p:nvSpPr>
            <p:spPr>
              <a:xfrm>
                <a:off x="8230373" y="379596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73" y="3795966"/>
                <a:ext cx="45788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26E3DF4-0DFC-4E12-8693-C19D84532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920" y="2420149"/>
            <a:ext cx="797896" cy="19104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/>
              <p:nvPr/>
            </p:nvSpPr>
            <p:spPr>
              <a:xfrm>
                <a:off x="1821654" y="4650493"/>
                <a:ext cx="1497991" cy="6401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0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654" y="4650493"/>
                <a:ext cx="1497991" cy="640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19B46E-A943-47A0-8F4E-A71BB4200428}"/>
              </a:ext>
            </a:extLst>
          </p:cNvPr>
          <p:cNvCxnSpPr>
            <a:cxnSpLocks/>
          </p:cNvCxnSpPr>
          <p:nvPr/>
        </p:nvCxnSpPr>
        <p:spPr>
          <a:xfrm flipH="1" flipV="1">
            <a:off x="7965280" y="4264819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3D73D4-08FB-4B1D-A02B-889903B15FBD}"/>
              </a:ext>
            </a:extLst>
          </p:cNvPr>
          <p:cNvCxnSpPr>
            <a:cxnSpLocks/>
          </p:cNvCxnSpPr>
          <p:nvPr/>
        </p:nvCxnSpPr>
        <p:spPr>
          <a:xfrm flipV="1">
            <a:off x="7322345" y="4264820"/>
            <a:ext cx="0" cy="585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67ADAC-D59A-47D3-90D9-617222CF6E63}"/>
              </a:ext>
            </a:extLst>
          </p:cNvPr>
          <p:cNvCxnSpPr>
            <a:cxnSpLocks/>
          </p:cNvCxnSpPr>
          <p:nvPr/>
        </p:nvCxnSpPr>
        <p:spPr>
          <a:xfrm flipH="1" flipV="1">
            <a:off x="6650834" y="4264819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C3FDA1E-6865-47EF-A973-61F1829A8583}"/>
              </a:ext>
            </a:extLst>
          </p:cNvPr>
          <p:cNvSpPr/>
          <p:nvPr/>
        </p:nvSpPr>
        <p:spPr>
          <a:xfrm>
            <a:off x="6983545" y="3680714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6D74F3-63C6-4D73-97CF-FB1B9270552E}"/>
              </a:ext>
            </a:extLst>
          </p:cNvPr>
          <p:cNvSpPr/>
          <p:nvPr/>
        </p:nvSpPr>
        <p:spPr>
          <a:xfrm>
            <a:off x="6955541" y="2427443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17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635795" y="1894114"/>
            <a:ext cx="7898606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498282" y="1765326"/>
            <a:ext cx="2172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Neural process theory</a:t>
            </a:r>
            <a:endParaRPr lang="en-US" b="1" dirty="0"/>
          </a:p>
        </p:txBody>
      </p:sp>
      <p:pic>
        <p:nvPicPr>
          <p:cNvPr id="22" name="Picture 2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7DE0FF5-5FCA-4571-A8B5-6EC791426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0" t="12783" r="3702" b="65902"/>
          <a:stretch/>
        </p:blipFill>
        <p:spPr>
          <a:xfrm>
            <a:off x="5864480" y="1802791"/>
            <a:ext cx="2364409" cy="193144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935D29-BBF3-4C9C-8194-8409916834E0}"/>
              </a:ext>
            </a:extLst>
          </p:cNvPr>
          <p:cNvGrpSpPr/>
          <p:nvPr/>
        </p:nvGrpSpPr>
        <p:grpSpPr>
          <a:xfrm>
            <a:off x="5627755" y="3877378"/>
            <a:ext cx="2666065" cy="1938607"/>
            <a:chOff x="5475054" y="2183353"/>
            <a:chExt cx="2666065" cy="19386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691A8DD-6403-42BF-BA2B-F62E5009F213}"/>
                </a:ext>
              </a:extLst>
            </p:cNvPr>
            <p:cNvGrpSpPr/>
            <p:nvPr/>
          </p:nvGrpSpPr>
          <p:grpSpPr>
            <a:xfrm>
              <a:off x="5475054" y="2183353"/>
              <a:ext cx="2666065" cy="1938607"/>
              <a:chOff x="4982725" y="4082031"/>
              <a:chExt cx="2554645" cy="1861350"/>
            </a:xfrm>
          </p:grpSpPr>
          <p:pic>
            <p:nvPicPr>
              <p:cNvPr id="28" name="Picture 27" descr="Graphical user interface, diagram&#10;&#10;Description automatically generated">
                <a:extLst>
                  <a:ext uri="{FF2B5EF4-FFF2-40B4-BE49-F238E27FC236}">
                    <a16:creationId xmlns:a16="http://schemas.microsoft.com/office/drawing/2014/main" id="{C923D158-49CF-4904-B210-D169DD3445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620" t="41645" r="3702" b="40904"/>
              <a:stretch/>
            </p:blipFill>
            <p:spPr>
              <a:xfrm>
                <a:off x="5232538" y="4401910"/>
                <a:ext cx="2304832" cy="1541471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39A6807-B2C2-410C-8097-F393A3FEE5BD}"/>
                  </a:ext>
                </a:extLst>
              </p:cNvPr>
              <p:cNvSpPr/>
              <p:nvPr/>
            </p:nvSpPr>
            <p:spPr>
              <a:xfrm>
                <a:off x="4982725" y="4082031"/>
                <a:ext cx="494071" cy="368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3192DF-44C9-4A36-B1BF-57A9AC908E8C}"/>
                </a:ext>
              </a:extLst>
            </p:cNvPr>
            <p:cNvSpPr txBox="1"/>
            <p:nvPr/>
          </p:nvSpPr>
          <p:spPr>
            <a:xfrm>
              <a:off x="6594768" y="2224689"/>
              <a:ext cx="8066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ERPs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62727-D643-43D6-BD94-3DD336E33878}"/>
                  </a:ext>
                </a:extLst>
              </p:cNvPr>
              <p:cNvSpPr txBox="1"/>
              <p:nvPr/>
            </p:nvSpPr>
            <p:spPr>
              <a:xfrm>
                <a:off x="7782714" y="1872908"/>
                <a:ext cx="511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62727-D643-43D6-BD94-3DD336E33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14" y="1872908"/>
                <a:ext cx="511358" cy="276999"/>
              </a:xfrm>
              <a:prstGeom prst="rect">
                <a:avLst/>
              </a:prstGeom>
              <a:blipFill>
                <a:blip r:embed="rId5"/>
                <a:stretch>
                  <a:fillRect l="-9524" r="-15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631A5B-ACA5-4DF9-BBA5-BB042AF4D864}"/>
                  </a:ext>
                </a:extLst>
              </p:cNvPr>
              <p:cNvSpPr txBox="1"/>
              <p:nvPr/>
            </p:nvSpPr>
            <p:spPr>
              <a:xfrm>
                <a:off x="5836985" y="5882746"/>
                <a:ext cx="2784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Rate of change in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3631A5B-ACA5-4DF9-BBA5-BB042AF4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985" y="5882746"/>
                <a:ext cx="2784774" cy="369332"/>
              </a:xfrm>
              <a:prstGeom prst="rect">
                <a:avLst/>
              </a:prstGeom>
              <a:blipFill>
                <a:blip r:embed="rId6"/>
                <a:stretch>
                  <a:fillRect l="-19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B35C410-2E9D-4656-BCF4-E13A8F165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212" r="81429" b="31226"/>
          <a:stretch/>
        </p:blipFill>
        <p:spPr>
          <a:xfrm>
            <a:off x="2604444" y="4519681"/>
            <a:ext cx="2766368" cy="76427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F46593-A3A7-4E94-9338-432083B4768D}"/>
              </a:ext>
            </a:extLst>
          </p:cNvPr>
          <p:cNvCxnSpPr/>
          <p:nvPr/>
        </p:nvCxnSpPr>
        <p:spPr>
          <a:xfrm>
            <a:off x="3349117" y="5468867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138E4C-5650-4CC5-8AF8-A0E24D6A0AE9}"/>
              </a:ext>
            </a:extLst>
          </p:cNvPr>
          <p:cNvSpPr txBox="1"/>
          <p:nvPr/>
        </p:nvSpPr>
        <p:spPr>
          <a:xfrm>
            <a:off x="3994822" y="5330367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pic>
        <p:nvPicPr>
          <p:cNvPr id="18" name="Picture 1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9A52012-F41B-4984-B0F9-033A0ECA4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03" t="14067" r="19423" b="65923"/>
          <a:stretch/>
        </p:blipFill>
        <p:spPr>
          <a:xfrm>
            <a:off x="3241507" y="1939299"/>
            <a:ext cx="2123353" cy="2348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6A48A9-EA34-4D73-AD97-19835AA7042C}"/>
                  </a:ext>
                </a:extLst>
              </p:cNvPr>
              <p:cNvSpPr txBox="1"/>
              <p:nvPr/>
            </p:nvSpPr>
            <p:spPr>
              <a:xfrm>
                <a:off x="5186836" y="2437565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6A48A9-EA34-4D73-AD97-19835AA7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836" y="2437565"/>
                <a:ext cx="452560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FED3E1-8BF6-4D23-875B-83B0793638AE}"/>
                  </a:ext>
                </a:extLst>
              </p:cNvPr>
              <p:cNvSpPr txBox="1"/>
              <p:nvPr/>
            </p:nvSpPr>
            <p:spPr>
              <a:xfrm>
                <a:off x="5186064" y="3081673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FED3E1-8BF6-4D23-875B-83B079363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64" y="3081673"/>
                <a:ext cx="45788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48B162-3EB0-4E81-93CD-8EC088A9EA3B}"/>
                  </a:ext>
                </a:extLst>
              </p:cNvPr>
              <p:cNvSpPr txBox="1"/>
              <p:nvPr/>
            </p:nvSpPr>
            <p:spPr>
              <a:xfrm>
                <a:off x="5186064" y="3703873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48B162-3EB0-4E81-93CD-8EC088A9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64" y="3703873"/>
                <a:ext cx="45788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7D34E8-2923-4E72-A45E-4AC2D312CDF0}"/>
              </a:ext>
            </a:extLst>
          </p:cNvPr>
          <p:cNvCxnSpPr>
            <a:cxnSpLocks/>
          </p:cNvCxnSpPr>
          <p:nvPr/>
        </p:nvCxnSpPr>
        <p:spPr>
          <a:xfrm flipH="1" flipV="1">
            <a:off x="4920971" y="4172726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8A048F-AABB-4682-9928-55637C38A808}"/>
              </a:ext>
            </a:extLst>
          </p:cNvPr>
          <p:cNvCxnSpPr>
            <a:cxnSpLocks/>
          </p:cNvCxnSpPr>
          <p:nvPr/>
        </p:nvCxnSpPr>
        <p:spPr>
          <a:xfrm flipV="1">
            <a:off x="4278036" y="4172727"/>
            <a:ext cx="0" cy="585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CE3674-B7F5-43C7-8048-3155172797A1}"/>
              </a:ext>
            </a:extLst>
          </p:cNvPr>
          <p:cNvCxnSpPr>
            <a:cxnSpLocks/>
          </p:cNvCxnSpPr>
          <p:nvPr/>
        </p:nvCxnSpPr>
        <p:spPr>
          <a:xfrm flipH="1" flipV="1">
            <a:off x="3606525" y="4172726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04CFCC-7598-4EFC-BEF8-A1FFBD6CB808}"/>
              </a:ext>
            </a:extLst>
          </p:cNvPr>
          <p:cNvCxnSpPr>
            <a:cxnSpLocks/>
          </p:cNvCxnSpPr>
          <p:nvPr/>
        </p:nvCxnSpPr>
        <p:spPr>
          <a:xfrm>
            <a:off x="5317879" y="2411657"/>
            <a:ext cx="6430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CDEAE8-9AD4-41C6-B626-A31F04B7F15D}"/>
              </a:ext>
            </a:extLst>
          </p:cNvPr>
          <p:cNvCxnSpPr>
            <a:cxnSpLocks/>
          </p:cNvCxnSpPr>
          <p:nvPr/>
        </p:nvCxnSpPr>
        <p:spPr>
          <a:xfrm>
            <a:off x="5317879" y="2999826"/>
            <a:ext cx="6430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9DD6F4-5B9C-4E76-ABA9-E5462BEFAEC0}"/>
              </a:ext>
            </a:extLst>
          </p:cNvPr>
          <p:cNvCxnSpPr>
            <a:cxnSpLocks/>
          </p:cNvCxnSpPr>
          <p:nvPr/>
        </p:nvCxnSpPr>
        <p:spPr>
          <a:xfrm>
            <a:off x="5306238" y="3616570"/>
            <a:ext cx="6430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D2030EB-B566-5F51-BF37-AD6302266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284" y="2300080"/>
            <a:ext cx="797896" cy="19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/>
              <p:nvPr/>
            </p:nvSpPr>
            <p:spPr>
              <a:xfrm>
                <a:off x="5471364" y="3060940"/>
                <a:ext cx="1860476" cy="640112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90E178-CE8A-45AB-BE76-DCC53E5B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364" y="3060940"/>
                <a:ext cx="1860476" cy="6401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7B18-3594-4175-BC56-B25AB3F702F0}"/>
                  </a:ext>
                </a:extLst>
              </p:cNvPr>
              <p:cNvSpPr txBox="1"/>
              <p:nvPr/>
            </p:nvSpPr>
            <p:spPr>
              <a:xfrm>
                <a:off x="5839388" y="2282871"/>
                <a:ext cx="16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C07B18-3594-4175-BC56-B25AB3F70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88" y="2282871"/>
                <a:ext cx="1600200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6E18C35-C5D5-4B5E-96B2-B7FAB84551B4}"/>
              </a:ext>
            </a:extLst>
          </p:cNvPr>
          <p:cNvSpPr txBox="1"/>
          <p:nvPr/>
        </p:nvSpPr>
        <p:spPr>
          <a:xfrm>
            <a:off x="5151209" y="4109790"/>
            <a:ext cx="36766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If the left machine is better </a:t>
            </a:r>
            <a:r>
              <a:rPr lang="en-US" sz="1600" b="1" dirty="0">
                <a:solidFill>
                  <a:srgbClr val="FF0000"/>
                </a:solidFill>
              </a:rPr>
              <a:t>at time point 2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it will </a:t>
            </a:r>
            <a:r>
              <a:rPr lang="en-US" sz="1600" b="1" dirty="0">
                <a:solidFill>
                  <a:srgbClr val="FF0000"/>
                </a:solidFill>
              </a:rPr>
              <a:t>still be better at time point 3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with </a:t>
            </a:r>
            <a:r>
              <a:rPr lang="en-US" sz="1600" b="1" dirty="0">
                <a:solidFill>
                  <a:srgbClr val="0070C0"/>
                </a:solidFill>
              </a:rPr>
              <a:t>probability = .7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05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3098C-7599-4A6A-92A0-EFC6D05F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16" y="2037239"/>
            <a:ext cx="1993779" cy="2328612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281" r="81429" b="31226"/>
          <a:stretch/>
        </p:blipFill>
        <p:spPr>
          <a:xfrm>
            <a:off x="5648753" y="4618719"/>
            <a:ext cx="2766368" cy="757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DBFB5-C1B3-4707-81C7-D36E6E64777B}"/>
              </a:ext>
            </a:extLst>
          </p:cNvPr>
          <p:cNvSpPr txBox="1"/>
          <p:nvPr/>
        </p:nvSpPr>
        <p:spPr>
          <a:xfrm>
            <a:off x="5529109" y="5776299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Cyan dot = true state/outcome/action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8299B-B78B-4BEF-BC7D-CAF05E7CE09D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E3DF4-0DFC-4E12-8693-C19D84532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920" y="2420149"/>
            <a:ext cx="797896" cy="19104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7AFF65-DAAF-4645-8A89-2A279D1EBDA9}"/>
              </a:ext>
            </a:extLst>
          </p:cNvPr>
          <p:cNvSpPr/>
          <p:nvPr/>
        </p:nvSpPr>
        <p:spPr>
          <a:xfrm>
            <a:off x="6356803" y="4827113"/>
            <a:ext cx="588062" cy="287371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5845D1-1E69-4343-869F-EFA03E8940D4}"/>
                  </a:ext>
                </a:extLst>
              </p:cNvPr>
              <p:cNvSpPr txBox="1"/>
              <p:nvPr/>
            </p:nvSpPr>
            <p:spPr>
              <a:xfrm>
                <a:off x="1743072" y="4735941"/>
                <a:ext cx="1650209" cy="6401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5845D1-1E69-4343-869F-EFA03E894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2" y="4735941"/>
                <a:ext cx="1650209" cy="6401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D7CFF8C-F09B-4B7C-B1B3-B57874F72C2F}"/>
              </a:ext>
            </a:extLst>
          </p:cNvPr>
          <p:cNvSpPr txBox="1"/>
          <p:nvPr/>
        </p:nvSpPr>
        <p:spPr>
          <a:xfrm>
            <a:off x="7024750" y="5415166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83DE75-9629-4851-98E1-C4B8439808DB}"/>
              </a:ext>
            </a:extLst>
          </p:cNvPr>
          <p:cNvSpPr/>
          <p:nvPr/>
        </p:nvSpPr>
        <p:spPr>
          <a:xfrm>
            <a:off x="7017557" y="4912457"/>
            <a:ext cx="588062" cy="287371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9BACD-170E-48E7-AE67-48F52656AEE3}"/>
              </a:ext>
            </a:extLst>
          </p:cNvPr>
          <p:cNvSpPr/>
          <p:nvPr/>
        </p:nvSpPr>
        <p:spPr>
          <a:xfrm>
            <a:off x="7597476" y="4789092"/>
            <a:ext cx="588062" cy="287371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577D4A-DEA4-7EE8-D00C-24D3A138A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57" b="28072"/>
          <a:stretch/>
        </p:blipFill>
        <p:spPr>
          <a:xfrm flipV="1">
            <a:off x="6296053" y="3085673"/>
            <a:ext cx="1993779" cy="664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241309-2FFC-ADA5-1EF8-DC722D1FD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23" b="1169"/>
          <a:stretch/>
        </p:blipFill>
        <p:spPr>
          <a:xfrm flipV="1">
            <a:off x="6295977" y="3749782"/>
            <a:ext cx="1993779" cy="600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93D69-E4E2-DA1F-22F3-F2CD3406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57" b="55401"/>
          <a:stretch/>
        </p:blipFill>
        <p:spPr>
          <a:xfrm flipV="1">
            <a:off x="6294588" y="2431367"/>
            <a:ext cx="1993779" cy="654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/>
              <p:nvPr/>
            </p:nvSpPr>
            <p:spPr>
              <a:xfrm>
                <a:off x="8229640" y="2529408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40" y="2529408"/>
                <a:ext cx="4525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/>
              <p:nvPr/>
            </p:nvSpPr>
            <p:spPr>
              <a:xfrm>
                <a:off x="8228868" y="317351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68" y="3173516"/>
                <a:ext cx="45788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/>
              <p:nvPr/>
            </p:nvSpPr>
            <p:spPr>
              <a:xfrm>
                <a:off x="8228868" y="379571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68" y="3795716"/>
                <a:ext cx="45788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1553C80-6BDA-4C0A-98C7-146026D82A97}"/>
              </a:ext>
            </a:extLst>
          </p:cNvPr>
          <p:cNvSpPr/>
          <p:nvPr/>
        </p:nvSpPr>
        <p:spPr>
          <a:xfrm>
            <a:off x="6944865" y="2436629"/>
            <a:ext cx="1300917" cy="1910454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AC92F-AC22-4BF0-B69E-FB02149B5966}"/>
              </a:ext>
            </a:extLst>
          </p:cNvPr>
          <p:cNvSpPr/>
          <p:nvPr/>
        </p:nvSpPr>
        <p:spPr>
          <a:xfrm>
            <a:off x="7561609" y="2446696"/>
            <a:ext cx="703796" cy="1910454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3FDA1E-6865-47EF-A973-61F1829A8583}"/>
              </a:ext>
            </a:extLst>
          </p:cNvPr>
          <p:cNvSpPr/>
          <p:nvPr/>
        </p:nvSpPr>
        <p:spPr>
          <a:xfrm>
            <a:off x="6982040" y="3680464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6D74F3-63C6-4D73-97CF-FB1B9270552E}"/>
              </a:ext>
            </a:extLst>
          </p:cNvPr>
          <p:cNvSpPr/>
          <p:nvPr/>
        </p:nvSpPr>
        <p:spPr>
          <a:xfrm>
            <a:off x="6954036" y="2427193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67ADAC-D59A-47D3-90D9-617222CF6E63}"/>
              </a:ext>
            </a:extLst>
          </p:cNvPr>
          <p:cNvCxnSpPr>
            <a:cxnSpLocks/>
          </p:cNvCxnSpPr>
          <p:nvPr/>
        </p:nvCxnSpPr>
        <p:spPr>
          <a:xfrm flipH="1" flipV="1">
            <a:off x="6650834" y="4264819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3D73D4-08FB-4B1D-A02B-889903B15FBD}"/>
              </a:ext>
            </a:extLst>
          </p:cNvPr>
          <p:cNvCxnSpPr>
            <a:cxnSpLocks/>
          </p:cNvCxnSpPr>
          <p:nvPr/>
        </p:nvCxnSpPr>
        <p:spPr>
          <a:xfrm flipV="1">
            <a:off x="7307964" y="4257526"/>
            <a:ext cx="0" cy="585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19B46E-A943-47A0-8F4E-A71BB4200428}"/>
              </a:ext>
            </a:extLst>
          </p:cNvPr>
          <p:cNvCxnSpPr>
            <a:cxnSpLocks/>
          </p:cNvCxnSpPr>
          <p:nvPr/>
        </p:nvCxnSpPr>
        <p:spPr>
          <a:xfrm flipH="1" flipV="1">
            <a:off x="7950899" y="4257525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7" grpId="0" animBg="1"/>
      <p:bldP spid="22" grpId="0" animBg="1"/>
      <p:bldP spid="20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3098C-7599-4A6A-92A0-EFC6D05F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16" y="2037239"/>
            <a:ext cx="1993779" cy="2328612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281" r="81429" b="31226"/>
          <a:stretch/>
        </p:blipFill>
        <p:spPr>
          <a:xfrm>
            <a:off x="5648753" y="4618719"/>
            <a:ext cx="2766368" cy="757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DBFB5-C1B3-4707-81C7-D36E6E64777B}"/>
              </a:ext>
            </a:extLst>
          </p:cNvPr>
          <p:cNvSpPr txBox="1"/>
          <p:nvPr/>
        </p:nvSpPr>
        <p:spPr>
          <a:xfrm>
            <a:off x="5529109" y="5776299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Cyan dot = true state/outcome/action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8299B-B78B-4BEF-BC7D-CAF05E7CE09D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E3DF4-0DFC-4E12-8693-C19D84532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920" y="2420149"/>
            <a:ext cx="797896" cy="19104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91E23B-03DB-41B0-B647-17D170FBCD2B}"/>
              </a:ext>
            </a:extLst>
          </p:cNvPr>
          <p:cNvSpPr txBox="1"/>
          <p:nvPr/>
        </p:nvSpPr>
        <p:spPr>
          <a:xfrm>
            <a:off x="609600" y="1846726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5845D1-1E69-4343-869F-EFA03E8940D4}"/>
                  </a:ext>
                </a:extLst>
              </p:cNvPr>
              <p:cNvSpPr txBox="1"/>
              <p:nvPr/>
            </p:nvSpPr>
            <p:spPr>
              <a:xfrm>
                <a:off x="1743072" y="4735941"/>
                <a:ext cx="1650209" cy="6401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0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5845D1-1E69-4343-869F-EFA03E894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2" y="4735941"/>
                <a:ext cx="1650209" cy="6401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D7CFF8C-F09B-4B7C-B1B3-B57874F72C2F}"/>
              </a:ext>
            </a:extLst>
          </p:cNvPr>
          <p:cNvSpPr txBox="1"/>
          <p:nvPr/>
        </p:nvSpPr>
        <p:spPr>
          <a:xfrm>
            <a:off x="7024750" y="5415166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577D4A-DEA4-7EE8-D00C-24D3A138A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957" b="28072"/>
          <a:stretch/>
        </p:blipFill>
        <p:spPr>
          <a:xfrm flipV="1">
            <a:off x="6296053" y="3085673"/>
            <a:ext cx="1993779" cy="6645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241309-2FFC-ADA5-1EF8-DC722D1FD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23" b="1169"/>
          <a:stretch/>
        </p:blipFill>
        <p:spPr>
          <a:xfrm flipV="1">
            <a:off x="6295977" y="3749782"/>
            <a:ext cx="1993779" cy="600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393D69-E4E2-DA1F-22F3-F2CD3406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57" b="55401"/>
          <a:stretch/>
        </p:blipFill>
        <p:spPr>
          <a:xfrm flipV="1">
            <a:off x="6294588" y="2431367"/>
            <a:ext cx="1993779" cy="654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/>
              <p:nvPr/>
            </p:nvSpPr>
            <p:spPr>
              <a:xfrm>
                <a:off x="8229640" y="2529408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72A89C-B879-433B-8A78-D68ED4340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40" y="2529408"/>
                <a:ext cx="45256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/>
              <p:nvPr/>
            </p:nvSpPr>
            <p:spPr>
              <a:xfrm>
                <a:off x="8228868" y="317351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3CFDE8-040A-43CD-BED9-CA87E309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68" y="3173516"/>
                <a:ext cx="457882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/>
              <p:nvPr/>
            </p:nvSpPr>
            <p:spPr>
              <a:xfrm>
                <a:off x="8228868" y="3795716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CFF60B-7F2E-4A03-8309-0D74320F0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68" y="3795716"/>
                <a:ext cx="45788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C3FDA1E-6865-47EF-A973-61F1829A8583}"/>
              </a:ext>
            </a:extLst>
          </p:cNvPr>
          <p:cNvSpPr/>
          <p:nvPr/>
        </p:nvSpPr>
        <p:spPr>
          <a:xfrm>
            <a:off x="6982040" y="3680464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6D74F3-63C6-4D73-97CF-FB1B9270552E}"/>
              </a:ext>
            </a:extLst>
          </p:cNvPr>
          <p:cNvSpPr/>
          <p:nvPr/>
        </p:nvSpPr>
        <p:spPr>
          <a:xfrm>
            <a:off x="6954036" y="2427193"/>
            <a:ext cx="648275" cy="64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67ADAC-D59A-47D3-90D9-617222CF6E63}"/>
              </a:ext>
            </a:extLst>
          </p:cNvPr>
          <p:cNvCxnSpPr>
            <a:cxnSpLocks/>
          </p:cNvCxnSpPr>
          <p:nvPr/>
        </p:nvCxnSpPr>
        <p:spPr>
          <a:xfrm flipH="1" flipV="1">
            <a:off x="6650834" y="4264819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3D73D4-08FB-4B1D-A02B-889903B15FBD}"/>
              </a:ext>
            </a:extLst>
          </p:cNvPr>
          <p:cNvCxnSpPr>
            <a:cxnSpLocks/>
          </p:cNvCxnSpPr>
          <p:nvPr/>
        </p:nvCxnSpPr>
        <p:spPr>
          <a:xfrm flipV="1">
            <a:off x="7307964" y="4257526"/>
            <a:ext cx="0" cy="585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19B46E-A943-47A0-8F4E-A71BB4200428}"/>
              </a:ext>
            </a:extLst>
          </p:cNvPr>
          <p:cNvCxnSpPr>
            <a:cxnSpLocks/>
          </p:cNvCxnSpPr>
          <p:nvPr/>
        </p:nvCxnSpPr>
        <p:spPr>
          <a:xfrm flipH="1" flipV="1">
            <a:off x="7950899" y="4257525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58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635795" y="1894114"/>
            <a:ext cx="7898606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68844-3675-4C2E-AA95-C47D2B7EB61B}"/>
              </a:ext>
            </a:extLst>
          </p:cNvPr>
          <p:cNvSpPr/>
          <p:nvPr/>
        </p:nvSpPr>
        <p:spPr>
          <a:xfrm>
            <a:off x="5257822" y="1894114"/>
            <a:ext cx="427085" cy="38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710762-8388-49C9-8E60-12130197C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44" t="37483" r="16323" b="39107"/>
          <a:stretch/>
        </p:blipFill>
        <p:spPr>
          <a:xfrm>
            <a:off x="5819856" y="4293302"/>
            <a:ext cx="2154906" cy="1605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A87F83-53FB-4ECB-8448-89825B7C3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26" t="351" r="16013" b="72463"/>
          <a:stretch/>
        </p:blipFill>
        <p:spPr>
          <a:xfrm>
            <a:off x="5911458" y="1787180"/>
            <a:ext cx="2071719" cy="1864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62727-D643-43D6-BD94-3DD336E33878}"/>
                  </a:ext>
                </a:extLst>
              </p:cNvPr>
              <p:cNvSpPr txBox="1"/>
              <p:nvPr/>
            </p:nvSpPr>
            <p:spPr>
              <a:xfrm>
                <a:off x="7782714" y="1787180"/>
                <a:ext cx="511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62727-D643-43D6-BD94-3DD336E33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14" y="1787180"/>
                <a:ext cx="511358" cy="276999"/>
              </a:xfrm>
              <a:prstGeom prst="rect">
                <a:avLst/>
              </a:prstGeom>
              <a:blipFill>
                <a:blip r:embed="rId4"/>
                <a:stretch>
                  <a:fillRect l="-9524" r="-1547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4B206B-48FC-4C7C-95C3-BE36B265F80B}"/>
              </a:ext>
            </a:extLst>
          </p:cNvPr>
          <p:cNvSpPr txBox="1"/>
          <p:nvPr/>
        </p:nvSpPr>
        <p:spPr>
          <a:xfrm>
            <a:off x="6754613" y="3911570"/>
            <a:ext cx="806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ERPs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BFB00C-7B32-456D-A482-D48CEAA39CD0}"/>
                  </a:ext>
                </a:extLst>
              </p:cNvPr>
              <p:cNvSpPr txBox="1"/>
              <p:nvPr/>
            </p:nvSpPr>
            <p:spPr>
              <a:xfrm>
                <a:off x="5836985" y="5882746"/>
                <a:ext cx="27847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Rate of change in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BFB00C-7B32-456D-A482-D48CEAA39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985" y="5882746"/>
                <a:ext cx="2784774" cy="369332"/>
              </a:xfrm>
              <a:prstGeom prst="rect">
                <a:avLst/>
              </a:prstGeom>
              <a:blipFill>
                <a:blip r:embed="rId5"/>
                <a:stretch>
                  <a:fillRect l="-19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3FE6E91-61E3-414E-981F-FFA427E17B34}"/>
              </a:ext>
            </a:extLst>
          </p:cNvPr>
          <p:cNvSpPr txBox="1"/>
          <p:nvPr/>
        </p:nvSpPr>
        <p:spPr>
          <a:xfrm>
            <a:off x="454559" y="1826741"/>
            <a:ext cx="1974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Neural process theory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6793D-24C4-4E2C-8DE1-625E1E9A2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670" y="1908401"/>
            <a:ext cx="1993779" cy="2328612"/>
          </a:xfrm>
          <a:prstGeom prst="rect">
            <a:avLst/>
          </a:prstGeom>
        </p:spPr>
      </p:pic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4C704D-96AA-4B2C-ADA4-1B6838E1FA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281" r="81429" b="31226"/>
          <a:stretch/>
        </p:blipFill>
        <p:spPr>
          <a:xfrm>
            <a:off x="2427607" y="4489881"/>
            <a:ext cx="2766368" cy="75733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74E311-7299-4429-BC79-BA0302CC3421}"/>
              </a:ext>
            </a:extLst>
          </p:cNvPr>
          <p:cNvCxnSpPr/>
          <p:nvPr/>
        </p:nvCxnSpPr>
        <p:spPr>
          <a:xfrm>
            <a:off x="3172280" y="5432122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B094FB-A63E-41CE-80E4-18D33C282ADE}"/>
              </a:ext>
            </a:extLst>
          </p:cNvPr>
          <p:cNvSpPr txBox="1"/>
          <p:nvPr/>
        </p:nvSpPr>
        <p:spPr>
          <a:xfrm>
            <a:off x="3817985" y="5293622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0AE774-77B3-48C0-9CF0-E16256B99E03}"/>
                  </a:ext>
                </a:extLst>
              </p:cNvPr>
              <p:cNvSpPr txBox="1"/>
              <p:nvPr/>
            </p:nvSpPr>
            <p:spPr>
              <a:xfrm>
                <a:off x="5009999" y="2400820"/>
                <a:ext cx="452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0AE774-77B3-48C0-9CF0-E16256B99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999" y="2400820"/>
                <a:ext cx="45256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4D1130-7B43-4E9E-BA54-BAC898992CD5}"/>
                  </a:ext>
                </a:extLst>
              </p:cNvPr>
              <p:cNvSpPr txBox="1"/>
              <p:nvPr/>
            </p:nvSpPr>
            <p:spPr>
              <a:xfrm>
                <a:off x="5009227" y="3044928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4D1130-7B43-4E9E-BA54-BAC898992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227" y="3044928"/>
                <a:ext cx="4578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6680CE-BB88-4C62-9028-E846DB12AB22}"/>
                  </a:ext>
                </a:extLst>
              </p:cNvPr>
              <p:cNvSpPr txBox="1"/>
              <p:nvPr/>
            </p:nvSpPr>
            <p:spPr>
              <a:xfrm>
                <a:off x="5009227" y="3667128"/>
                <a:ext cx="4578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6680CE-BB88-4C62-9028-E846DB12A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227" y="3667128"/>
                <a:ext cx="457882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36579BA-E930-4640-AF33-E767A69DD46D}"/>
              </a:ext>
            </a:extLst>
          </p:cNvPr>
          <p:cNvCxnSpPr>
            <a:cxnSpLocks/>
          </p:cNvCxnSpPr>
          <p:nvPr/>
        </p:nvCxnSpPr>
        <p:spPr>
          <a:xfrm>
            <a:off x="5317879" y="2411657"/>
            <a:ext cx="6430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36B1CC-C001-484C-BC4A-997DF3F8AC0B}"/>
              </a:ext>
            </a:extLst>
          </p:cNvPr>
          <p:cNvCxnSpPr>
            <a:cxnSpLocks/>
          </p:cNvCxnSpPr>
          <p:nvPr/>
        </p:nvCxnSpPr>
        <p:spPr>
          <a:xfrm>
            <a:off x="5317879" y="2999826"/>
            <a:ext cx="6430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CDD02-7908-4D02-8909-6C84D1864BBE}"/>
              </a:ext>
            </a:extLst>
          </p:cNvPr>
          <p:cNvCxnSpPr>
            <a:cxnSpLocks/>
          </p:cNvCxnSpPr>
          <p:nvPr/>
        </p:nvCxnSpPr>
        <p:spPr>
          <a:xfrm>
            <a:off x="5306238" y="3616570"/>
            <a:ext cx="6430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C5E5B8-9D4F-0455-FABE-85386A3DA3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4682" y="2326559"/>
            <a:ext cx="797896" cy="1910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8C6CA0-79D8-B3D9-CAB5-A8D7CFF823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957" b="28072"/>
          <a:stretch/>
        </p:blipFill>
        <p:spPr>
          <a:xfrm flipV="1">
            <a:off x="3064746" y="2946031"/>
            <a:ext cx="1993779" cy="664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9B1A6-DE29-5DED-1138-8E225D2C1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123" b="1169"/>
          <a:stretch/>
        </p:blipFill>
        <p:spPr>
          <a:xfrm flipV="1">
            <a:off x="3064670" y="3610140"/>
            <a:ext cx="1993779" cy="600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D7FF1-9337-43B0-C59D-E9AB9DB51F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57" b="55401"/>
          <a:stretch/>
        </p:blipFill>
        <p:spPr>
          <a:xfrm flipV="1">
            <a:off x="3063281" y="2291725"/>
            <a:ext cx="1993779" cy="65430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43D186-5800-4CAD-93FC-6E8D9A6C4DE7}"/>
              </a:ext>
            </a:extLst>
          </p:cNvPr>
          <p:cNvCxnSpPr>
            <a:cxnSpLocks/>
          </p:cNvCxnSpPr>
          <p:nvPr/>
        </p:nvCxnSpPr>
        <p:spPr>
          <a:xfrm flipH="1" flipV="1">
            <a:off x="4744134" y="4135981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3FE70E-A8DB-4FE3-A3F9-DF383A5E6CC3}"/>
              </a:ext>
            </a:extLst>
          </p:cNvPr>
          <p:cNvCxnSpPr>
            <a:cxnSpLocks/>
          </p:cNvCxnSpPr>
          <p:nvPr/>
        </p:nvCxnSpPr>
        <p:spPr>
          <a:xfrm flipV="1">
            <a:off x="4101199" y="4135982"/>
            <a:ext cx="0" cy="5857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601EBA-3B2E-4176-8AC4-A1AEC16B19CC}"/>
              </a:ext>
            </a:extLst>
          </p:cNvPr>
          <p:cNvCxnSpPr>
            <a:cxnSpLocks/>
          </p:cNvCxnSpPr>
          <p:nvPr/>
        </p:nvCxnSpPr>
        <p:spPr>
          <a:xfrm flipH="1" flipV="1">
            <a:off x="3429688" y="4135981"/>
            <a:ext cx="1" cy="528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norpdf.g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94" t="4791" r="4255" b="16633"/>
          <a:stretch/>
        </p:blipFill>
        <p:spPr>
          <a:xfrm>
            <a:off x="3286125" y="2545486"/>
            <a:ext cx="5340473" cy="31909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8333" y="5746112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</a:rPr>
              <a:t>Unfriendly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8317" y="5746112"/>
            <a:ext cx="82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B050"/>
                </a:solidFill>
                <a:latin typeface="Arial"/>
              </a:rPr>
              <a:t>Friendly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43291" y="5757378"/>
            <a:ext cx="82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Neutral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74878"/>
          <a:stretch/>
        </p:blipFill>
        <p:spPr>
          <a:xfrm>
            <a:off x="866362" y="1895099"/>
            <a:ext cx="1821067" cy="40775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848292" y="2793330"/>
            <a:ext cx="0" cy="2759392"/>
          </a:xfrm>
          <a:prstGeom prst="line">
            <a:avLst/>
          </a:prstGeom>
          <a:ln w="3175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E832D73-FAE9-4FB3-A9DB-5F1CE302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604180"/>
            <a:ext cx="6172200" cy="742950"/>
          </a:xfrm>
        </p:spPr>
        <p:txBody>
          <a:bodyPr>
            <a:normAutofit/>
          </a:bodyPr>
          <a:lstStyle/>
          <a:p>
            <a:r>
              <a:rPr lang="en-US" sz="3600" dirty="0"/>
              <a:t>Social inference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0DD22-1B45-49CE-9758-F32E67611D89}"/>
              </a:ext>
            </a:extLst>
          </p:cNvPr>
          <p:cNvSpPr txBox="1"/>
          <p:nvPr/>
        </p:nvSpPr>
        <p:spPr>
          <a:xfrm rot="16200000">
            <a:off x="2578839" y="3865929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D44781-3E68-4442-8D85-4AF0BC091817}"/>
              </a:ext>
            </a:extLst>
          </p:cNvPr>
          <p:cNvSpPr txBox="1"/>
          <p:nvPr/>
        </p:nvSpPr>
        <p:spPr>
          <a:xfrm>
            <a:off x="3846290" y="2024846"/>
            <a:ext cx="37946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2100" b="1" dirty="0">
                <a:solidFill>
                  <a:srgbClr val="292934"/>
                </a:solidFill>
                <a:latin typeface="Arial"/>
              </a:rPr>
              <a:t>How friendly is this person?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C5610-06C0-4480-84A6-0F2F20F17752}"/>
              </a:ext>
            </a:extLst>
          </p:cNvPr>
          <p:cNvSpPr txBox="1"/>
          <p:nvPr/>
        </p:nvSpPr>
        <p:spPr>
          <a:xfrm>
            <a:off x="1207496" y="6057460"/>
            <a:ext cx="124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C00000"/>
                </a:solidFill>
                <a:latin typeface="Arial"/>
              </a:rPr>
              <a:t>Ambiguous Expression</a:t>
            </a:r>
          </a:p>
        </p:txBody>
      </p:sp>
    </p:spTree>
    <p:extLst>
      <p:ext uri="{BB962C8B-B14F-4D97-AF65-F5344CB8AC3E}">
        <p14:creationId xmlns:p14="http://schemas.microsoft.com/office/powerpoint/2010/main" val="9648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AB4E-36EE-4348-96F5-FE9803FE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5528"/>
            <a:ext cx="8229600" cy="990600"/>
          </a:xfrm>
        </p:spPr>
        <p:txBody>
          <a:bodyPr/>
          <a:lstStyle/>
          <a:p>
            <a:r>
              <a:rPr lang="en-US" dirty="0"/>
              <a:t>Evidence for predicted ERPs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729D-DF31-475F-95B4-7B0E903F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5" y="1747467"/>
            <a:ext cx="8229600" cy="4611770"/>
          </a:xfrm>
        </p:spPr>
        <p:txBody>
          <a:bodyPr>
            <a:normAutofit/>
          </a:bodyPr>
          <a:lstStyle/>
          <a:p>
            <a:r>
              <a:rPr lang="en-US" sz="2000" dirty="0"/>
              <a:t>A few papers have now shown that simulated ERPs based on this theory </a:t>
            </a:r>
            <a:r>
              <a:rPr lang="en-US" sz="2000" b="1" dirty="0"/>
              <a:t>can predict or reproduce ERP findings </a:t>
            </a:r>
            <a:r>
              <a:rPr lang="en-US" sz="2000" dirty="0"/>
              <a:t>in the EEG literature.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08FCD-AA78-4136-8569-092D64B9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45" y="4869072"/>
            <a:ext cx="4052814" cy="184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35EB6-742F-48F8-BA9C-6809C7D5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35" y="4869072"/>
            <a:ext cx="3413930" cy="184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150A45-D90E-48D9-B587-5C7C238E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5" y="3031694"/>
            <a:ext cx="6893373" cy="1572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1399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729D-DF31-475F-95B4-7B0E903FA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3722" y="1094558"/>
            <a:ext cx="2964024" cy="609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b="1" dirty="0"/>
              <a:t>Inattentional blindness task </a:t>
            </a:r>
            <a:r>
              <a:rPr lang="en-US" sz="2000" dirty="0"/>
              <a:t>(P300)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FFB51-382C-4D43-8C29-DCFA0E55E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4" y="2997922"/>
            <a:ext cx="4581904" cy="309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7DC52-ECDF-4B47-A84A-5F137A77B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48"/>
          <a:stretch/>
        </p:blipFill>
        <p:spPr>
          <a:xfrm>
            <a:off x="3268059" y="526175"/>
            <a:ext cx="2685128" cy="2175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6320F-2025-4777-953E-DC15A896D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1" b="60641"/>
          <a:stretch/>
        </p:blipFill>
        <p:spPr>
          <a:xfrm>
            <a:off x="334260" y="761901"/>
            <a:ext cx="2685128" cy="1440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F9CD0D-4B15-44B5-BFD2-3A48F361B178}"/>
              </a:ext>
            </a:extLst>
          </p:cNvPr>
          <p:cNvSpPr txBox="1">
            <a:spLocks/>
          </p:cNvSpPr>
          <p:nvPr/>
        </p:nvSpPr>
        <p:spPr>
          <a:xfrm>
            <a:off x="494758" y="6172696"/>
            <a:ext cx="4287982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Oddball task </a:t>
            </a:r>
            <a:r>
              <a:rPr lang="en-US" sz="2000" dirty="0"/>
              <a:t>(mismatch negativity)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35AEB-741D-474F-B374-7438987BF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31" y="2202774"/>
            <a:ext cx="2352405" cy="3775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61EC76-C3A0-41BA-A912-25FB36B69674}"/>
              </a:ext>
            </a:extLst>
          </p:cNvPr>
          <p:cNvSpPr txBox="1">
            <a:spLocks/>
          </p:cNvSpPr>
          <p:nvPr/>
        </p:nvSpPr>
        <p:spPr>
          <a:xfrm>
            <a:off x="5571165" y="6248400"/>
            <a:ext cx="3726024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b="1" dirty="0"/>
              <a:t>Interoception </a:t>
            </a:r>
            <a:r>
              <a:rPr lang="en-US" sz="2000" dirty="0"/>
              <a:t>(LPP)</a:t>
            </a:r>
          </a:p>
        </p:txBody>
      </p:sp>
    </p:spTree>
    <p:extLst>
      <p:ext uri="{BB962C8B-B14F-4D97-AF65-F5344CB8AC3E}">
        <p14:creationId xmlns:p14="http://schemas.microsoft.com/office/powerpoint/2010/main" val="1477023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8050" r="38856" b="54251"/>
          <a:stretch/>
        </p:blipFill>
        <p:spPr>
          <a:xfrm>
            <a:off x="1971675" y="1675588"/>
            <a:ext cx="5889126" cy="49966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88" y="559664"/>
            <a:ext cx="3174887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Decision-making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740ED7-110B-469B-882C-D643258B8327}"/>
              </a:ext>
            </a:extLst>
          </p:cNvPr>
          <p:cNvCxnSpPr>
            <a:cxnSpLocks/>
          </p:cNvCxnSpPr>
          <p:nvPr/>
        </p:nvCxnSpPr>
        <p:spPr>
          <a:xfrm>
            <a:off x="6343650" y="3032761"/>
            <a:ext cx="0" cy="9286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45512B-2E7C-4250-9236-007C4F2018F0}"/>
              </a:ext>
            </a:extLst>
          </p:cNvPr>
          <p:cNvCxnSpPr>
            <a:cxnSpLocks/>
          </p:cNvCxnSpPr>
          <p:nvPr/>
        </p:nvCxnSpPr>
        <p:spPr>
          <a:xfrm>
            <a:off x="4388406" y="3475674"/>
            <a:ext cx="0" cy="542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53D579-AF46-40B2-8DF7-48691CBE3232}"/>
              </a:ext>
            </a:extLst>
          </p:cNvPr>
          <p:cNvCxnSpPr>
            <a:cxnSpLocks/>
          </p:cNvCxnSpPr>
          <p:nvPr/>
        </p:nvCxnSpPr>
        <p:spPr>
          <a:xfrm>
            <a:off x="4857750" y="3032761"/>
            <a:ext cx="1493044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2B845CC-0B85-4452-BFF8-BB0BE2AA8F5E}"/>
              </a:ext>
            </a:extLst>
          </p:cNvPr>
          <p:cNvSpPr/>
          <p:nvPr/>
        </p:nvSpPr>
        <p:spPr>
          <a:xfrm>
            <a:off x="3919062" y="2596992"/>
            <a:ext cx="938688" cy="9001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84015-09CB-4BF0-8B87-8A9A9BB6C6A9}"/>
              </a:ext>
            </a:extLst>
          </p:cNvPr>
          <p:cNvCxnSpPr>
            <a:cxnSpLocks/>
          </p:cNvCxnSpPr>
          <p:nvPr/>
        </p:nvCxnSpPr>
        <p:spPr>
          <a:xfrm flipV="1">
            <a:off x="4388406" y="1318261"/>
            <a:ext cx="94967" cy="11003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453842-63B0-4CAA-9D38-7AE58D1C23E4}"/>
              </a:ext>
            </a:extLst>
          </p:cNvPr>
          <p:cNvSpPr txBox="1"/>
          <p:nvPr/>
        </p:nvSpPr>
        <p:spPr>
          <a:xfrm>
            <a:off x="3919062" y="559664"/>
            <a:ext cx="3463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Policies (plans)</a:t>
            </a:r>
            <a:r>
              <a:rPr lang="en-US" dirty="0">
                <a:solidFill>
                  <a:srgbClr val="FF0000"/>
                </a:solidFill>
              </a:rPr>
              <a:t>: </a:t>
            </a:r>
          </a:p>
          <a:p>
            <a:r>
              <a:rPr lang="en-US" dirty="0">
                <a:solidFill>
                  <a:srgbClr val="FF0000"/>
                </a:solidFill>
              </a:rPr>
              <a:t>possible sequences of actions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E7846-DA28-4274-8EE6-BF80715336A6}"/>
              </a:ext>
            </a:extLst>
          </p:cNvPr>
          <p:cNvSpPr txBox="1"/>
          <p:nvPr/>
        </p:nvSpPr>
        <p:spPr>
          <a:xfrm>
            <a:off x="4757739" y="1382322"/>
            <a:ext cx="42875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For example:</a:t>
            </a:r>
          </a:p>
          <a:p>
            <a:pPr marL="342900" indent="-342900">
              <a:buAutoNum type="arabicPeriod"/>
            </a:pPr>
            <a:r>
              <a:rPr lang="en-US" sz="1600" dirty="0"/>
              <a:t>Take hint and then choose left machine</a:t>
            </a:r>
          </a:p>
          <a:p>
            <a:pPr marL="342900" indent="-342900">
              <a:buAutoNum type="arabicPeriod"/>
            </a:pPr>
            <a:r>
              <a:rPr lang="en-US" sz="1600" dirty="0"/>
              <a:t>Immediately choose left</a:t>
            </a:r>
          </a:p>
          <a:p>
            <a:pPr marL="342900" indent="-342900">
              <a:buAutoNum type="arabicPeriod"/>
            </a:pPr>
            <a:r>
              <a:rPr lang="en-US" sz="1600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5AF108-3D59-4842-8538-04899F83A896}"/>
              </a:ext>
            </a:extLst>
          </p:cNvPr>
          <p:cNvSpPr txBox="1"/>
          <p:nvPr/>
        </p:nvSpPr>
        <p:spPr>
          <a:xfrm>
            <a:off x="6613765" y="2596992"/>
            <a:ext cx="243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Each policy entails a different sequence of state transitions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7B41B-8AE2-4A19-B75E-E7A7A5B5B1C8}"/>
              </a:ext>
            </a:extLst>
          </p:cNvPr>
          <p:cNvSpPr/>
          <p:nvPr/>
        </p:nvSpPr>
        <p:spPr>
          <a:xfrm>
            <a:off x="3976479" y="3954305"/>
            <a:ext cx="825046" cy="69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28779D-129D-43BC-8701-C06E5A5ED47C}"/>
              </a:ext>
            </a:extLst>
          </p:cNvPr>
          <p:cNvSpPr/>
          <p:nvPr/>
        </p:nvSpPr>
        <p:spPr>
          <a:xfrm>
            <a:off x="5928473" y="3918585"/>
            <a:ext cx="825046" cy="69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CD1ED-177A-4C9C-B436-E16D6AF48C75}"/>
              </a:ext>
            </a:extLst>
          </p:cNvPr>
          <p:cNvSpPr txBox="1"/>
          <p:nvPr/>
        </p:nvSpPr>
        <p:spPr>
          <a:xfrm>
            <a:off x="168388" y="2656524"/>
            <a:ext cx="2431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Transitioning from the </a:t>
            </a:r>
            <a:r>
              <a:rPr lang="en-US" b="1" dirty="0">
                <a:solidFill>
                  <a:srgbClr val="C00000"/>
                </a:solidFill>
              </a:rPr>
              <a:t>“start” state </a:t>
            </a:r>
            <a:r>
              <a:rPr lang="en-US" dirty="0">
                <a:solidFill>
                  <a:srgbClr val="C00000"/>
                </a:solidFill>
              </a:rPr>
              <a:t>to the </a:t>
            </a:r>
            <a:r>
              <a:rPr lang="en-US" b="1" dirty="0">
                <a:solidFill>
                  <a:srgbClr val="C00000"/>
                </a:solidFill>
              </a:rPr>
              <a:t>“take the hint state”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13FE78-5200-47F6-9160-06522153587F}"/>
              </a:ext>
            </a:extLst>
          </p:cNvPr>
          <p:cNvSpPr txBox="1"/>
          <p:nvPr/>
        </p:nvSpPr>
        <p:spPr>
          <a:xfrm>
            <a:off x="71764" y="4963113"/>
            <a:ext cx="2624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Transitioning from the “start” state to the </a:t>
            </a:r>
            <a:r>
              <a:rPr lang="en-US" b="1" dirty="0">
                <a:solidFill>
                  <a:srgbClr val="C00000"/>
                </a:solidFill>
              </a:rPr>
              <a:t>“choose left machine”</a:t>
            </a:r>
          </a:p>
        </p:txBody>
      </p:sp>
    </p:spTree>
    <p:extLst>
      <p:ext uri="{BB962C8B-B14F-4D97-AF65-F5344CB8AC3E}">
        <p14:creationId xmlns:p14="http://schemas.microsoft.com/office/powerpoint/2010/main" val="6382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5" grpId="0"/>
      <p:bldP spid="26" grpId="0" animBg="1"/>
      <p:bldP spid="27" grpId="0" animBg="1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2C99-6A25-4265-8574-BA484A08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 </a:t>
            </a:r>
            <a:r>
              <a:rPr lang="en-US" b="1" dirty="0"/>
              <a:t>message passing </a:t>
            </a:r>
            <a:r>
              <a:rPr lang="en-US" dirty="0"/>
              <a:t>for each policy in parallel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C1669429-F6A6-4D9F-9EFB-5A1A81CA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515" r="61653" b="5817"/>
          <a:stretch/>
        </p:blipFill>
        <p:spPr>
          <a:xfrm>
            <a:off x="3588929" y="3850481"/>
            <a:ext cx="5390766" cy="1830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45E35-7F27-45AC-A4FD-EAEC369DCD4A}"/>
              </a:ext>
            </a:extLst>
          </p:cNvPr>
          <p:cNvSpPr txBox="1"/>
          <p:nvPr/>
        </p:nvSpPr>
        <p:spPr>
          <a:xfrm>
            <a:off x="5685173" y="4029073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AC0D9-5A18-4672-A25C-F303794709D7}"/>
              </a:ext>
            </a:extLst>
          </p:cNvPr>
          <p:cNvSpPr txBox="1"/>
          <p:nvPr/>
        </p:nvSpPr>
        <p:spPr>
          <a:xfrm>
            <a:off x="6880562" y="4017167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DFAA2764-0F4B-4175-9A50-21BF6EB7B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t="71515" r="61653" b="5817"/>
          <a:stretch/>
        </p:blipFill>
        <p:spPr>
          <a:xfrm>
            <a:off x="3588929" y="1586444"/>
            <a:ext cx="5390766" cy="1830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1EE30-F847-4B89-83CB-8C9F969F339C}"/>
              </a:ext>
            </a:extLst>
          </p:cNvPr>
          <p:cNvSpPr txBox="1"/>
          <p:nvPr/>
        </p:nvSpPr>
        <p:spPr>
          <a:xfrm>
            <a:off x="5685173" y="1765036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5CE85-9FB4-4445-9BDC-0CBB431FCECA}"/>
              </a:ext>
            </a:extLst>
          </p:cNvPr>
          <p:cNvSpPr txBox="1"/>
          <p:nvPr/>
        </p:nvSpPr>
        <p:spPr>
          <a:xfrm>
            <a:off x="6880562" y="1753130"/>
            <a:ext cx="266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EEA5D-DC89-42F5-9372-C28309870EB5}"/>
              </a:ext>
            </a:extLst>
          </p:cNvPr>
          <p:cNvSpPr txBox="1"/>
          <p:nvPr/>
        </p:nvSpPr>
        <p:spPr>
          <a:xfrm>
            <a:off x="992982" y="2177232"/>
            <a:ext cx="1923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Policy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9A1F8-AA8F-4ED3-89C4-6F7986AFE4E9}"/>
              </a:ext>
            </a:extLst>
          </p:cNvPr>
          <p:cNvSpPr txBox="1"/>
          <p:nvPr/>
        </p:nvSpPr>
        <p:spPr>
          <a:xfrm>
            <a:off x="921772" y="4369291"/>
            <a:ext cx="2227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Policy 2</a:t>
            </a:r>
          </a:p>
        </p:txBody>
      </p:sp>
    </p:spTree>
    <p:extLst>
      <p:ext uri="{BB962C8B-B14F-4D97-AF65-F5344CB8AC3E}">
        <p14:creationId xmlns:p14="http://schemas.microsoft.com/office/powerpoint/2010/main" val="42456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875182D-5391-4FF8-9AD9-E9442DC53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087909"/>
            <a:ext cx="8312728" cy="5611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0D0742-B641-4214-BAB9-6E88B508DF95}"/>
              </a:ext>
            </a:extLst>
          </p:cNvPr>
          <p:cNvSpPr/>
          <p:nvPr/>
        </p:nvSpPr>
        <p:spPr>
          <a:xfrm>
            <a:off x="914400" y="2468076"/>
            <a:ext cx="4325257" cy="368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8A681-78C7-4F79-8E12-FDCE94B4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49" y="2417648"/>
            <a:ext cx="2606955" cy="3636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E098B-4967-4738-B99B-1FC061D55527}"/>
              </a:ext>
            </a:extLst>
          </p:cNvPr>
          <p:cNvSpPr txBox="1"/>
          <p:nvPr/>
        </p:nvSpPr>
        <p:spPr>
          <a:xfrm>
            <a:off x="942024" y="2994355"/>
            <a:ext cx="2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Take the hint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03382-EE78-4FD5-A397-8535F3F3A4F4}"/>
              </a:ext>
            </a:extLst>
          </p:cNvPr>
          <p:cNvSpPr txBox="1"/>
          <p:nvPr/>
        </p:nvSpPr>
        <p:spPr>
          <a:xfrm>
            <a:off x="942026" y="4075357"/>
            <a:ext cx="23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the left 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4ED97-A60F-4A7D-B180-45A6456B2AC4}"/>
              </a:ext>
            </a:extLst>
          </p:cNvPr>
          <p:cNvSpPr txBox="1"/>
          <p:nvPr/>
        </p:nvSpPr>
        <p:spPr>
          <a:xfrm>
            <a:off x="942025" y="5381612"/>
            <a:ext cx="23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the right machine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0D1DB5-4478-4EFD-A4E6-9A8889D60AD2}"/>
              </a:ext>
            </a:extLst>
          </p:cNvPr>
          <p:cNvCxnSpPr>
            <a:cxnSpLocks/>
          </p:cNvCxnSpPr>
          <p:nvPr/>
        </p:nvCxnSpPr>
        <p:spPr>
          <a:xfrm flipV="1">
            <a:off x="4996074" y="3929186"/>
            <a:ext cx="624866" cy="211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7A8A76-8414-4837-B20D-0B04E1670F5C}"/>
              </a:ext>
            </a:extLst>
          </p:cNvPr>
          <p:cNvCxnSpPr>
            <a:cxnSpLocks/>
          </p:cNvCxnSpPr>
          <p:nvPr/>
        </p:nvCxnSpPr>
        <p:spPr>
          <a:xfrm flipV="1">
            <a:off x="4996074" y="4091743"/>
            <a:ext cx="606440" cy="217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2A307-994A-4547-99A0-4CA33AF20E9F}"/>
              </a:ext>
            </a:extLst>
          </p:cNvPr>
          <p:cNvCxnSpPr>
            <a:cxnSpLocks/>
          </p:cNvCxnSpPr>
          <p:nvPr/>
        </p:nvCxnSpPr>
        <p:spPr>
          <a:xfrm flipV="1">
            <a:off x="4977648" y="4284244"/>
            <a:ext cx="611228" cy="221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119ECD-A42A-428A-979A-527170E3A754}"/>
              </a:ext>
            </a:extLst>
          </p:cNvPr>
          <p:cNvCxnSpPr>
            <a:cxnSpLocks/>
          </p:cNvCxnSpPr>
          <p:nvPr/>
        </p:nvCxnSpPr>
        <p:spPr>
          <a:xfrm flipV="1">
            <a:off x="5000172" y="4447876"/>
            <a:ext cx="573314" cy="210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26DADD9B-5200-48AE-8EBC-31C697FAC02E}"/>
              </a:ext>
            </a:extLst>
          </p:cNvPr>
          <p:cNvSpPr txBox="1">
            <a:spLocks/>
          </p:cNvSpPr>
          <p:nvPr/>
        </p:nvSpPr>
        <p:spPr>
          <a:xfrm>
            <a:off x="246743" y="30117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Beliefs about transitions (actions), P(s</a:t>
            </a:r>
            <a:r>
              <a:rPr lang="en-US" baseline="-25000" dirty="0"/>
              <a:t>t+1</a:t>
            </a:r>
            <a:r>
              <a:rPr lang="en-US" dirty="0"/>
              <a:t>|s</a:t>
            </a:r>
            <a:r>
              <a:rPr lang="en-US" baseline="-25000" dirty="0"/>
              <a:t>t</a:t>
            </a:r>
            <a:r>
              <a:rPr lang="en-US" dirty="0"/>
              <a:t>,</a:t>
            </a:r>
            <a:r>
              <a:rPr lang="el-GR" dirty="0"/>
              <a:t>π</a:t>
            </a:r>
            <a:r>
              <a:rPr lang="en-US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1E3EF-27CE-4796-A6D3-06BDEF8C5DEE}"/>
              </a:ext>
            </a:extLst>
          </p:cNvPr>
          <p:cNvSpPr/>
          <p:nvPr/>
        </p:nvSpPr>
        <p:spPr>
          <a:xfrm>
            <a:off x="5813395" y="3833981"/>
            <a:ext cx="1351786" cy="671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D8932F-D422-4E0A-84A1-3248B61BDA7D}"/>
              </a:ext>
            </a:extLst>
          </p:cNvPr>
          <p:cNvSpPr/>
          <p:nvPr/>
        </p:nvSpPr>
        <p:spPr>
          <a:xfrm>
            <a:off x="2853147" y="2871962"/>
            <a:ext cx="1098663" cy="597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D7A515-B14D-45F6-A8CC-F6EF3D96775D}"/>
              </a:ext>
            </a:extLst>
          </p:cNvPr>
          <p:cNvSpPr/>
          <p:nvPr/>
        </p:nvSpPr>
        <p:spPr>
          <a:xfrm>
            <a:off x="2862490" y="3995648"/>
            <a:ext cx="1098663" cy="597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F58A90-DFB3-4078-8F7E-75288B429DBB}"/>
              </a:ext>
            </a:extLst>
          </p:cNvPr>
          <p:cNvSpPr/>
          <p:nvPr/>
        </p:nvSpPr>
        <p:spPr>
          <a:xfrm>
            <a:off x="2847495" y="5412367"/>
            <a:ext cx="1098663" cy="597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20011D-D61D-467C-A805-6E3095190FEF}"/>
              </a:ext>
            </a:extLst>
          </p:cNvPr>
          <p:cNvSpPr/>
          <p:nvPr/>
        </p:nvSpPr>
        <p:spPr>
          <a:xfrm>
            <a:off x="2851479" y="2285087"/>
            <a:ext cx="2458487" cy="12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DD4D7C-FBA5-4A83-90A7-4137CC60F8D7}"/>
              </a:ext>
            </a:extLst>
          </p:cNvPr>
          <p:cNvSpPr/>
          <p:nvPr/>
        </p:nvSpPr>
        <p:spPr>
          <a:xfrm>
            <a:off x="3009982" y="4930831"/>
            <a:ext cx="2458487" cy="12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BF4AEC-1496-46D8-89FC-A13A583A66B5}"/>
              </a:ext>
            </a:extLst>
          </p:cNvPr>
          <p:cNvSpPr txBox="1"/>
          <p:nvPr/>
        </p:nvSpPr>
        <p:spPr>
          <a:xfrm>
            <a:off x="3981880" y="3866615"/>
            <a:ext cx="10986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S    H    L   R</a:t>
            </a:r>
            <a:endParaRPr lang="en-US" sz="11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1DFC6C-4F68-4201-8913-F10CF5CCBF10}"/>
              </a:ext>
            </a:extLst>
          </p:cNvPr>
          <p:cNvSpPr/>
          <p:nvPr/>
        </p:nvSpPr>
        <p:spPr>
          <a:xfrm>
            <a:off x="3038902" y="3618800"/>
            <a:ext cx="2458487" cy="12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 animBg="1"/>
      <p:bldP spid="23" grpId="0" animBg="1"/>
      <p:bldP spid="24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A875182D-5391-4FF8-9AD9-E9442DC53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1087909"/>
            <a:ext cx="8312728" cy="5611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0D0742-B641-4214-BAB9-6E88B508DF95}"/>
              </a:ext>
            </a:extLst>
          </p:cNvPr>
          <p:cNvSpPr/>
          <p:nvPr/>
        </p:nvSpPr>
        <p:spPr>
          <a:xfrm>
            <a:off x="914400" y="2468076"/>
            <a:ext cx="4325257" cy="368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8A681-78C7-4F79-8E12-FDCE94B4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49" y="2417648"/>
            <a:ext cx="2606955" cy="3636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E098B-4967-4738-B99B-1FC061D55527}"/>
              </a:ext>
            </a:extLst>
          </p:cNvPr>
          <p:cNvSpPr txBox="1"/>
          <p:nvPr/>
        </p:nvSpPr>
        <p:spPr>
          <a:xfrm>
            <a:off x="942024" y="2994355"/>
            <a:ext cx="232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Take the hint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03382-EE78-4FD5-A397-8535F3F3A4F4}"/>
              </a:ext>
            </a:extLst>
          </p:cNvPr>
          <p:cNvSpPr txBox="1"/>
          <p:nvPr/>
        </p:nvSpPr>
        <p:spPr>
          <a:xfrm>
            <a:off x="942026" y="4075357"/>
            <a:ext cx="23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the left 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4ED97-A60F-4A7D-B180-45A6456B2AC4}"/>
              </a:ext>
            </a:extLst>
          </p:cNvPr>
          <p:cNvSpPr txBox="1"/>
          <p:nvPr/>
        </p:nvSpPr>
        <p:spPr>
          <a:xfrm>
            <a:off x="942025" y="5381612"/>
            <a:ext cx="232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the right machine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0D1DB5-4478-4EFD-A4E6-9A8889D60AD2}"/>
              </a:ext>
            </a:extLst>
          </p:cNvPr>
          <p:cNvCxnSpPr>
            <a:cxnSpLocks/>
          </p:cNvCxnSpPr>
          <p:nvPr/>
        </p:nvCxnSpPr>
        <p:spPr>
          <a:xfrm flipV="1">
            <a:off x="4996074" y="3929186"/>
            <a:ext cx="624866" cy="2114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7A8A76-8414-4837-B20D-0B04E1670F5C}"/>
              </a:ext>
            </a:extLst>
          </p:cNvPr>
          <p:cNvCxnSpPr>
            <a:cxnSpLocks/>
          </p:cNvCxnSpPr>
          <p:nvPr/>
        </p:nvCxnSpPr>
        <p:spPr>
          <a:xfrm flipV="1">
            <a:off x="4996074" y="4091743"/>
            <a:ext cx="606440" cy="217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2A307-994A-4547-99A0-4CA33AF20E9F}"/>
              </a:ext>
            </a:extLst>
          </p:cNvPr>
          <p:cNvCxnSpPr>
            <a:cxnSpLocks/>
          </p:cNvCxnSpPr>
          <p:nvPr/>
        </p:nvCxnSpPr>
        <p:spPr>
          <a:xfrm flipV="1">
            <a:off x="4977648" y="4284244"/>
            <a:ext cx="611228" cy="221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119ECD-A42A-428A-979A-527170E3A754}"/>
              </a:ext>
            </a:extLst>
          </p:cNvPr>
          <p:cNvCxnSpPr>
            <a:cxnSpLocks/>
          </p:cNvCxnSpPr>
          <p:nvPr/>
        </p:nvCxnSpPr>
        <p:spPr>
          <a:xfrm flipV="1">
            <a:off x="5000172" y="4447876"/>
            <a:ext cx="573314" cy="2108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26DADD9B-5200-48AE-8EBC-31C697FAC02E}"/>
              </a:ext>
            </a:extLst>
          </p:cNvPr>
          <p:cNvSpPr txBox="1">
            <a:spLocks/>
          </p:cNvSpPr>
          <p:nvPr/>
        </p:nvSpPr>
        <p:spPr>
          <a:xfrm>
            <a:off x="246743" y="30117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Beliefs about transitions (actions), P(s</a:t>
            </a:r>
            <a:r>
              <a:rPr lang="en-US" baseline="-25000" dirty="0"/>
              <a:t>t+1</a:t>
            </a:r>
            <a:r>
              <a:rPr lang="en-US" dirty="0"/>
              <a:t>|s</a:t>
            </a:r>
            <a:r>
              <a:rPr lang="en-US" baseline="-25000" dirty="0"/>
              <a:t>t</a:t>
            </a:r>
            <a:r>
              <a:rPr lang="en-US" dirty="0"/>
              <a:t>,</a:t>
            </a:r>
            <a:r>
              <a:rPr lang="el-GR" dirty="0"/>
              <a:t>π</a:t>
            </a:r>
            <a:r>
              <a:rPr lang="en-US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1E3EF-27CE-4796-A6D3-06BDEF8C5DEE}"/>
              </a:ext>
            </a:extLst>
          </p:cNvPr>
          <p:cNvSpPr/>
          <p:nvPr/>
        </p:nvSpPr>
        <p:spPr>
          <a:xfrm>
            <a:off x="5813395" y="3833981"/>
            <a:ext cx="1351786" cy="671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D8932F-D422-4E0A-84A1-3248B61BDA7D}"/>
              </a:ext>
            </a:extLst>
          </p:cNvPr>
          <p:cNvSpPr/>
          <p:nvPr/>
        </p:nvSpPr>
        <p:spPr>
          <a:xfrm>
            <a:off x="2853147" y="2871962"/>
            <a:ext cx="1098663" cy="597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D7A515-B14D-45F6-A8CC-F6EF3D96775D}"/>
              </a:ext>
            </a:extLst>
          </p:cNvPr>
          <p:cNvSpPr/>
          <p:nvPr/>
        </p:nvSpPr>
        <p:spPr>
          <a:xfrm>
            <a:off x="2862490" y="3995648"/>
            <a:ext cx="1098663" cy="597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F58A90-DFB3-4078-8F7E-75288B429DBB}"/>
              </a:ext>
            </a:extLst>
          </p:cNvPr>
          <p:cNvSpPr/>
          <p:nvPr/>
        </p:nvSpPr>
        <p:spPr>
          <a:xfrm>
            <a:off x="2847495" y="5412367"/>
            <a:ext cx="1098663" cy="597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BF4AEC-1496-46D8-89FC-A13A583A66B5}"/>
              </a:ext>
            </a:extLst>
          </p:cNvPr>
          <p:cNvSpPr txBox="1"/>
          <p:nvPr/>
        </p:nvSpPr>
        <p:spPr>
          <a:xfrm>
            <a:off x="3981880" y="3866615"/>
            <a:ext cx="10986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S    H    L   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9914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8050" r="38856" b="54251"/>
          <a:stretch/>
        </p:blipFill>
        <p:spPr>
          <a:xfrm>
            <a:off x="3100391" y="1739881"/>
            <a:ext cx="5889126" cy="499669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2B845CC-0B85-4452-BFF8-BB0BE2AA8F5E}"/>
              </a:ext>
            </a:extLst>
          </p:cNvPr>
          <p:cNvSpPr/>
          <p:nvPr/>
        </p:nvSpPr>
        <p:spPr>
          <a:xfrm>
            <a:off x="3804765" y="2689860"/>
            <a:ext cx="938688" cy="9001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84015-09CB-4BF0-8B87-8A9A9BB6C6A9}"/>
              </a:ext>
            </a:extLst>
          </p:cNvPr>
          <p:cNvCxnSpPr>
            <a:cxnSpLocks/>
          </p:cNvCxnSpPr>
          <p:nvPr/>
        </p:nvCxnSpPr>
        <p:spPr>
          <a:xfrm flipV="1">
            <a:off x="4712401" y="2106337"/>
            <a:ext cx="717775" cy="5835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453842-63B0-4CAA-9D38-7AE58D1C23E4}"/>
              </a:ext>
            </a:extLst>
          </p:cNvPr>
          <p:cNvSpPr txBox="1"/>
          <p:nvPr/>
        </p:nvSpPr>
        <p:spPr>
          <a:xfrm>
            <a:off x="5207797" y="1399347"/>
            <a:ext cx="34633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Expected free energy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B32B5-982A-47A6-9147-8E9E46672D4A}"/>
              </a:ext>
            </a:extLst>
          </p:cNvPr>
          <p:cNvSpPr txBox="1"/>
          <p:nvPr/>
        </p:nvSpPr>
        <p:spPr>
          <a:xfrm>
            <a:off x="5504980" y="2111280"/>
            <a:ext cx="37845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How good is each policy?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1C0DAA-81AB-4218-93CB-BF105238ABA1}"/>
              </a:ext>
            </a:extLst>
          </p:cNvPr>
          <p:cNvSpPr/>
          <p:nvPr/>
        </p:nvSpPr>
        <p:spPr>
          <a:xfrm>
            <a:off x="3925551" y="1770256"/>
            <a:ext cx="679465" cy="6285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4B63D-E2FF-4322-9DF2-981B4B16E9A7}"/>
              </a:ext>
            </a:extLst>
          </p:cNvPr>
          <p:cNvSpPr txBox="1"/>
          <p:nvPr/>
        </p:nvSpPr>
        <p:spPr>
          <a:xfrm>
            <a:off x="4351873" y="432727"/>
            <a:ext cx="50707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Preferred observations (reward)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B43BF-80D4-4877-ADDA-F63D6B39930F}"/>
              </a:ext>
            </a:extLst>
          </p:cNvPr>
          <p:cNvSpPr txBox="1"/>
          <p:nvPr/>
        </p:nvSpPr>
        <p:spPr>
          <a:xfrm>
            <a:off x="121421" y="1399347"/>
            <a:ext cx="390425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3A299"/>
              </a:buClr>
              <a:buSzPct val="85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Policies with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lowest expected free energy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will be those expected to: </a:t>
            </a:r>
          </a:p>
          <a:p>
            <a:pPr indent="-182880" defTabSz="914400">
              <a:spcAft>
                <a:spcPts val="60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generate preferred outcomes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indent="-182880" defTabSz="914400">
              <a:spcAft>
                <a:spcPts val="60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maximize information gain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6BAC8FB-606B-4C29-9260-E3295A87F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3" y="4514871"/>
            <a:ext cx="2559791" cy="2221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30D7BFB-D382-449C-A2F2-F8F907F47873}"/>
              </a:ext>
            </a:extLst>
          </p:cNvPr>
          <p:cNvSpPr/>
          <p:nvPr/>
        </p:nvSpPr>
        <p:spPr>
          <a:xfrm>
            <a:off x="978694" y="5307806"/>
            <a:ext cx="564356" cy="150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CAC687-8324-4F2C-A60C-DA94F8F0A708}"/>
              </a:ext>
            </a:extLst>
          </p:cNvPr>
          <p:cNvSpPr/>
          <p:nvPr/>
        </p:nvSpPr>
        <p:spPr>
          <a:xfrm>
            <a:off x="978694" y="5474876"/>
            <a:ext cx="564356" cy="150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863264-ABA1-4B86-BBC2-4F49804F7B2C}"/>
              </a:ext>
            </a:extLst>
          </p:cNvPr>
          <p:cNvSpPr/>
          <p:nvPr/>
        </p:nvSpPr>
        <p:spPr>
          <a:xfrm>
            <a:off x="350045" y="5307806"/>
            <a:ext cx="223688" cy="462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FE7915-A83A-4758-B8E6-1935E9125319}"/>
              </a:ext>
            </a:extLst>
          </p:cNvPr>
          <p:cNvSpPr/>
          <p:nvPr/>
        </p:nvSpPr>
        <p:spPr>
          <a:xfrm>
            <a:off x="733220" y="6067424"/>
            <a:ext cx="245474" cy="462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DF49B6-35B6-4F6B-9F20-870FAE34C02B}"/>
              </a:ext>
            </a:extLst>
          </p:cNvPr>
          <p:cNvSpPr txBox="1"/>
          <p:nvPr/>
        </p:nvSpPr>
        <p:spPr>
          <a:xfrm>
            <a:off x="634283" y="6146038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31C279-2877-4621-8C1F-AF5DD78C7EA1}"/>
              </a:ext>
            </a:extLst>
          </p:cNvPr>
          <p:cNvSpPr txBox="1"/>
          <p:nvPr/>
        </p:nvSpPr>
        <p:spPr>
          <a:xfrm>
            <a:off x="700955" y="6148417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CEA186-9C2D-4EB1-A8CD-94A44DD610C5}"/>
              </a:ext>
            </a:extLst>
          </p:cNvPr>
          <p:cNvSpPr/>
          <p:nvPr/>
        </p:nvSpPr>
        <p:spPr>
          <a:xfrm>
            <a:off x="257983" y="6189273"/>
            <a:ext cx="612261" cy="226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DF2EAE-028D-4E03-9B72-64E02912CBD7}"/>
              </a:ext>
            </a:extLst>
          </p:cNvPr>
          <p:cNvCxnSpPr>
            <a:cxnSpLocks/>
          </p:cNvCxnSpPr>
          <p:nvPr/>
        </p:nvCxnSpPr>
        <p:spPr>
          <a:xfrm flipV="1">
            <a:off x="4504273" y="1182370"/>
            <a:ext cx="605890" cy="5742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96858-C00D-4B11-89CE-E6A478EA1086}"/>
              </a:ext>
            </a:extLst>
          </p:cNvPr>
          <p:cNvCxnSpPr>
            <a:cxnSpLocks/>
          </p:cNvCxnSpPr>
          <p:nvPr/>
        </p:nvCxnSpPr>
        <p:spPr>
          <a:xfrm flipH="1" flipV="1">
            <a:off x="790727" y="4109486"/>
            <a:ext cx="280836" cy="13380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D96F5F-7DB1-4EEA-95A1-9DC6735CEF38}"/>
              </a:ext>
            </a:extLst>
          </p:cNvPr>
          <p:cNvSpPr txBox="1"/>
          <p:nvPr/>
        </p:nvSpPr>
        <p:spPr>
          <a:xfrm>
            <a:off x="-127414" y="3553929"/>
            <a:ext cx="2526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Preference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precision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2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  <p:bldP spid="30" grpId="0"/>
      <p:bldP spid="48" grpId="0" animBg="1"/>
      <p:bldP spid="49" grpId="0" animBg="1"/>
      <p:bldP spid="52" grpId="0"/>
      <p:bldP spid="53" grpId="0"/>
      <p:bldP spid="54" grpId="0" animBg="1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57" y="1364118"/>
                <a:ext cx="8772029" cy="250974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Each policy entails </a:t>
                </a:r>
                <a:r>
                  <a:rPr lang="en-US" b="1" dirty="0"/>
                  <a:t>a different set of state transitions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This in turn </a:t>
                </a:r>
                <a:r>
                  <a:rPr lang="en-US" b="1" dirty="0"/>
                  <a:t>predicts different sequences of observations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These jointly allow evaluation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364118"/>
                <a:ext cx="8772029" cy="2509741"/>
              </a:xfrm>
              <a:blipFill>
                <a:blip r:embed="rId2"/>
                <a:stretch>
                  <a:fillRect l="-625" t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8050" r="38901" b="54251"/>
          <a:stretch/>
        </p:blipFill>
        <p:spPr>
          <a:xfrm>
            <a:off x="168774" y="3837574"/>
            <a:ext cx="3438820" cy="2923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Graphical model of POMDP structure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740ED7-110B-469B-882C-D643258B8327}"/>
              </a:ext>
            </a:extLst>
          </p:cNvPr>
          <p:cNvCxnSpPr>
            <a:cxnSpLocks/>
          </p:cNvCxnSpPr>
          <p:nvPr/>
        </p:nvCxnSpPr>
        <p:spPr>
          <a:xfrm>
            <a:off x="2736056" y="4614863"/>
            <a:ext cx="0" cy="574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45512B-2E7C-4250-9236-007C4F2018F0}"/>
              </a:ext>
            </a:extLst>
          </p:cNvPr>
          <p:cNvCxnSpPr>
            <a:cxnSpLocks/>
          </p:cNvCxnSpPr>
          <p:nvPr/>
        </p:nvCxnSpPr>
        <p:spPr>
          <a:xfrm>
            <a:off x="1578768" y="4854453"/>
            <a:ext cx="0" cy="3676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53D579-AF46-40B2-8DF7-48691CBE3232}"/>
              </a:ext>
            </a:extLst>
          </p:cNvPr>
          <p:cNvCxnSpPr>
            <a:cxnSpLocks/>
          </p:cNvCxnSpPr>
          <p:nvPr/>
        </p:nvCxnSpPr>
        <p:spPr>
          <a:xfrm>
            <a:off x="1850231" y="4614863"/>
            <a:ext cx="914400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786F9F7B-B58D-4D10-B0EE-4C4F2D755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6" t="41896" r="32586" b="55402"/>
          <a:stretch/>
        </p:blipFill>
        <p:spPr>
          <a:xfrm>
            <a:off x="5400538" y="5140204"/>
            <a:ext cx="2135108" cy="512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EAD1-E8AB-44D4-91FF-26163F2540A6}"/>
                  </a:ext>
                </a:extLst>
              </p:cNvPr>
              <p:cNvSpPr txBox="1"/>
              <p:nvPr/>
            </p:nvSpPr>
            <p:spPr>
              <a:xfrm>
                <a:off x="4355168" y="4267974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2000" dirty="0"/>
                  <a:t> = high probability of choosing that policy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42EAD1-E8AB-44D4-91FF-26163F254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68" y="4267974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 l="-1333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8C4C5A8-9514-E468-A503-4D14A9FF4D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2505" b="67599"/>
          <a:stretch/>
        </p:blipFill>
        <p:spPr>
          <a:xfrm>
            <a:off x="1387758" y="2825678"/>
            <a:ext cx="587348" cy="7469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09BE8-431E-9A4D-FE54-9F7F31CB5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909" y="2871177"/>
            <a:ext cx="7053259" cy="7619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F7A70-011E-7C27-B52C-ABD0DA95FCA8}"/>
              </a:ext>
            </a:extLst>
          </p:cNvPr>
          <p:cNvSpPr/>
          <p:nvPr/>
        </p:nvSpPr>
        <p:spPr>
          <a:xfrm>
            <a:off x="2482748" y="2984161"/>
            <a:ext cx="3882649" cy="6095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61A358-64CC-310D-5733-B51A1149D618}"/>
              </a:ext>
            </a:extLst>
          </p:cNvPr>
          <p:cNvSpPr/>
          <p:nvPr/>
        </p:nvSpPr>
        <p:spPr>
          <a:xfrm>
            <a:off x="6677454" y="2964673"/>
            <a:ext cx="2249714" cy="609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4032F-167A-3EF7-1522-4C49EBA18BAD}"/>
              </a:ext>
            </a:extLst>
          </p:cNvPr>
          <p:cNvSpPr txBox="1"/>
          <p:nvPr/>
        </p:nvSpPr>
        <p:spPr>
          <a:xfrm>
            <a:off x="6482538" y="3617377"/>
            <a:ext cx="249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“Pragmatic value”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B7E32-A821-815A-9391-B2ED305FE79F}"/>
              </a:ext>
            </a:extLst>
          </p:cNvPr>
          <p:cNvSpPr txBox="1"/>
          <p:nvPr/>
        </p:nvSpPr>
        <p:spPr>
          <a:xfrm>
            <a:off x="2743568" y="3618982"/>
            <a:ext cx="294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“Epistemic value”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221D3-80CB-469C-B5EB-5CDD58A5166E}"/>
              </a:ext>
            </a:extLst>
          </p:cNvPr>
          <p:cNvSpPr txBox="1"/>
          <p:nvPr/>
        </p:nvSpPr>
        <p:spPr>
          <a:xfrm>
            <a:off x="4202209" y="3222806"/>
            <a:ext cx="29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–</a:t>
            </a:r>
            <a:endParaRPr lang="en-US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93F1C3-8525-45FC-26F5-71F0AD041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909" y="5796051"/>
            <a:ext cx="5116575" cy="54649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927D06-D528-4CF2-0EFB-FC1091EE86CA}"/>
              </a:ext>
            </a:extLst>
          </p:cNvPr>
          <p:cNvCxnSpPr>
            <a:cxnSpLocks/>
          </p:cNvCxnSpPr>
          <p:nvPr/>
        </p:nvCxnSpPr>
        <p:spPr>
          <a:xfrm>
            <a:off x="5329369" y="6250475"/>
            <a:ext cx="2599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21629D-6520-9D70-4A8F-59E4F71B3026}"/>
              </a:ext>
            </a:extLst>
          </p:cNvPr>
          <p:cNvCxnSpPr>
            <a:cxnSpLocks/>
          </p:cNvCxnSpPr>
          <p:nvPr/>
        </p:nvCxnSpPr>
        <p:spPr>
          <a:xfrm>
            <a:off x="6417513" y="6256667"/>
            <a:ext cx="2599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8A609-B1C4-E13F-B1BD-D4B7A3DD776F}"/>
                  </a:ext>
                </a:extLst>
              </p:cNvPr>
              <p:cNvSpPr txBox="1"/>
              <p:nvPr/>
            </p:nvSpPr>
            <p:spPr>
              <a:xfrm>
                <a:off x="5472787" y="6455398"/>
                <a:ext cx="3623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controls </a:t>
                </a:r>
                <a:r>
                  <a:rPr lang="en-US" b="1" dirty="0"/>
                  <a:t>randomness</a:t>
                </a:r>
                <a:r>
                  <a:rPr lang="en-US" dirty="0"/>
                  <a:t> in choice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D8A609-B1C4-E13F-B1BD-D4B7A3DD7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87" y="6455398"/>
                <a:ext cx="3623108" cy="369332"/>
              </a:xfrm>
              <a:prstGeom prst="rect">
                <a:avLst/>
              </a:prstGeom>
              <a:blipFill>
                <a:blip r:embed="rId8"/>
                <a:stretch>
                  <a:fillRect t="-9836" r="-50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36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  <p:bldP spid="8" grpId="0" animBg="1"/>
      <p:bldP spid="9" grpId="0"/>
      <p:bldP spid="20" grpId="0"/>
      <p:bldP spid="21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059" r="81429" b="23166"/>
          <a:stretch/>
        </p:blipFill>
        <p:spPr>
          <a:xfrm>
            <a:off x="5648753" y="3852072"/>
            <a:ext cx="2766368" cy="1594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moderately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 precise preference distribution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  <a:blipFill>
                <a:blip r:embed="rId4"/>
                <a:stretch>
                  <a:fillRect l="-846" t="-12987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1C6659C-A9A7-49BA-A393-C48AF7561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10943" r="67460" b="62672"/>
          <a:stretch/>
        </p:blipFill>
        <p:spPr>
          <a:xfrm>
            <a:off x="7202352" y="2039257"/>
            <a:ext cx="1489636" cy="1694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DBFB5-C1B3-4707-81C7-D36E6E64777B}"/>
              </a:ext>
            </a:extLst>
          </p:cNvPr>
          <p:cNvSpPr txBox="1"/>
          <p:nvPr/>
        </p:nvSpPr>
        <p:spPr>
          <a:xfrm>
            <a:off x="5743423" y="5776299"/>
            <a:ext cx="31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Darker = higher probability</a:t>
            </a:r>
          </a:p>
          <a:p>
            <a:r>
              <a:rPr lang="en-US" sz="1400" dirty="0"/>
              <a:t>Cyan dot = true state/outcome/action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8299B-B78B-4BEF-BC7D-CAF05E7CE09D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7CFF8C-F09B-4B7C-B1B3-B57874F72C2F}"/>
              </a:ext>
            </a:extLst>
          </p:cNvPr>
          <p:cNvSpPr txBox="1"/>
          <p:nvPr/>
        </p:nvSpPr>
        <p:spPr>
          <a:xfrm>
            <a:off x="7039131" y="5422460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FA9FCE-BC50-4679-B359-52F4E371D003}"/>
              </a:ext>
            </a:extLst>
          </p:cNvPr>
          <p:cNvSpPr txBox="1">
            <a:spLocks/>
          </p:cNvSpPr>
          <p:nvPr/>
        </p:nvSpPr>
        <p:spPr>
          <a:xfrm>
            <a:off x="5769235" y="1734545"/>
            <a:ext cx="2985169" cy="472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Took the hint and then chose the left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D1AED-667B-47E7-9BEA-9942C966B16F}"/>
              </a:ext>
            </a:extLst>
          </p:cNvPr>
          <p:cNvSpPr/>
          <p:nvPr/>
        </p:nvSpPr>
        <p:spPr>
          <a:xfrm>
            <a:off x="5190860" y="2228909"/>
            <a:ext cx="348068" cy="467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035F3D-EAE2-4E1A-8102-A2716CA53D45}"/>
              </a:ext>
            </a:extLst>
          </p:cNvPr>
          <p:cNvSpPr/>
          <p:nvPr/>
        </p:nvSpPr>
        <p:spPr>
          <a:xfrm>
            <a:off x="7431971" y="2545157"/>
            <a:ext cx="602860" cy="580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EFB5C-0EBA-4105-BECE-E27ABA291EE9}"/>
              </a:ext>
            </a:extLst>
          </p:cNvPr>
          <p:cNvSpPr/>
          <p:nvPr/>
        </p:nvSpPr>
        <p:spPr>
          <a:xfrm>
            <a:off x="8034831" y="2734659"/>
            <a:ext cx="623996" cy="580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71FE4D-2529-423D-9C60-412F9D6CE260}"/>
              </a:ext>
            </a:extLst>
          </p:cNvPr>
          <p:cNvSpPr/>
          <p:nvPr/>
        </p:nvSpPr>
        <p:spPr>
          <a:xfrm>
            <a:off x="7075251" y="4209520"/>
            <a:ext cx="400850" cy="344113"/>
          </a:xfrm>
          <a:prstGeom prst="rect">
            <a:avLst/>
          </a:prstGeom>
          <a:solidFill>
            <a:srgbClr val="81818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C528-02FA-4F1C-AB73-BA296120F555}"/>
              </a:ext>
            </a:extLst>
          </p:cNvPr>
          <p:cNvSpPr/>
          <p:nvPr/>
        </p:nvSpPr>
        <p:spPr>
          <a:xfrm>
            <a:off x="6460151" y="4056742"/>
            <a:ext cx="400850" cy="344113"/>
          </a:xfrm>
          <a:prstGeom prst="rect">
            <a:avLst/>
          </a:prstGeom>
          <a:solidFill>
            <a:srgbClr val="81818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27196E-83C3-48A6-9F37-2A37DE8546DB}"/>
              </a:ext>
            </a:extLst>
          </p:cNvPr>
          <p:cNvSpPr/>
          <p:nvPr/>
        </p:nvSpPr>
        <p:spPr>
          <a:xfrm>
            <a:off x="7759552" y="4067667"/>
            <a:ext cx="400850" cy="344113"/>
          </a:xfrm>
          <a:prstGeom prst="rect">
            <a:avLst/>
          </a:prstGeom>
          <a:solidFill>
            <a:srgbClr val="81818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B59748-392A-4B72-BC48-A02D58B72920}"/>
              </a:ext>
            </a:extLst>
          </p:cNvPr>
          <p:cNvSpPr/>
          <p:nvPr/>
        </p:nvSpPr>
        <p:spPr>
          <a:xfrm>
            <a:off x="6460151" y="4856961"/>
            <a:ext cx="400850" cy="34411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2CAFC8-C528-4B2A-85D0-3727BB1259DA}"/>
              </a:ext>
            </a:extLst>
          </p:cNvPr>
          <p:cNvSpPr/>
          <p:nvPr/>
        </p:nvSpPr>
        <p:spPr>
          <a:xfrm>
            <a:off x="7075251" y="4847882"/>
            <a:ext cx="400850" cy="152400"/>
          </a:xfrm>
          <a:prstGeom prst="rect">
            <a:avLst/>
          </a:prstGeom>
          <a:solidFill>
            <a:srgbClr val="CE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24F82A-AF1C-4C99-86FA-858C15E2F26D}"/>
              </a:ext>
            </a:extLst>
          </p:cNvPr>
          <p:cNvSpPr/>
          <p:nvPr/>
        </p:nvSpPr>
        <p:spPr>
          <a:xfrm>
            <a:off x="7643012" y="5226400"/>
            <a:ext cx="400850" cy="152400"/>
          </a:xfrm>
          <a:prstGeom prst="rect">
            <a:avLst/>
          </a:prstGeom>
          <a:solidFill>
            <a:srgbClr val="04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95F63C-28A7-420A-8A91-966FAFE40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1"/>
          <a:stretch/>
        </p:blipFill>
        <p:spPr>
          <a:xfrm>
            <a:off x="5637440" y="2715729"/>
            <a:ext cx="1437811" cy="493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39B1218-1AAF-4703-9669-96DC1BDE3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17009" r="62402" b="74529"/>
          <a:stretch/>
        </p:blipFill>
        <p:spPr>
          <a:xfrm>
            <a:off x="5102300" y="2655698"/>
            <a:ext cx="509659" cy="651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EC522A-1B58-40B3-A98E-2007F333DE34}"/>
                  </a:ext>
                </a:extLst>
              </p:cNvPr>
              <p:cNvSpPr txBox="1"/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EC522A-1B58-40B3-A98E-2007F333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blipFill>
                <a:blip r:embed="rId6"/>
                <a:stretch>
                  <a:fillRect l="-9756" r="-1585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16CF1-BFE0-4F59-B05B-E763ABFAF63D}"/>
              </a:ext>
            </a:extLst>
          </p:cNvPr>
          <p:cNvCxnSpPr>
            <a:cxnSpLocks/>
          </p:cNvCxnSpPr>
          <p:nvPr/>
        </p:nvCxnSpPr>
        <p:spPr>
          <a:xfrm>
            <a:off x="5687441" y="3476090"/>
            <a:ext cx="1347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FE48CCE-99D5-4E9F-ADD3-20B6A4393C5C}"/>
              </a:ext>
            </a:extLst>
          </p:cNvPr>
          <p:cNvSpPr txBox="1"/>
          <p:nvPr/>
        </p:nvSpPr>
        <p:spPr>
          <a:xfrm>
            <a:off x="6045800" y="3337590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CBB473-11EA-4D40-8F6F-1494BE177137}"/>
              </a:ext>
            </a:extLst>
          </p:cNvPr>
          <p:cNvCxnSpPr>
            <a:cxnSpLocks/>
          </p:cNvCxnSpPr>
          <p:nvPr/>
        </p:nvCxnSpPr>
        <p:spPr>
          <a:xfrm>
            <a:off x="7405751" y="3669911"/>
            <a:ext cx="1246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F68CD5-6328-4B4F-A9F7-B30FB317FD5B}"/>
              </a:ext>
            </a:extLst>
          </p:cNvPr>
          <p:cNvSpPr txBox="1"/>
          <p:nvPr/>
        </p:nvSpPr>
        <p:spPr>
          <a:xfrm>
            <a:off x="7764110" y="3531411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560740-A2BA-4C41-8A0C-A770FB25B98E}"/>
              </a:ext>
            </a:extLst>
          </p:cNvPr>
          <p:cNvSpPr/>
          <p:nvPr/>
        </p:nvSpPr>
        <p:spPr>
          <a:xfrm>
            <a:off x="6114283" y="2721206"/>
            <a:ext cx="960968" cy="487123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14FF80-7978-4EB4-8AEF-91C0025E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7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61155" r="81429" b="23167"/>
          <a:stretch/>
        </p:blipFill>
        <p:spPr>
          <a:xfrm>
            <a:off x="5648753" y="3861835"/>
            <a:ext cx="2766368" cy="1584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moderately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 precise preference distribution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  <a:blipFill>
                <a:blip r:embed="rId4"/>
                <a:stretch>
                  <a:fillRect l="-846" t="-12987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1C6659C-A9A7-49BA-A393-C48AF7561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10943" r="67460" b="62672"/>
          <a:stretch/>
        </p:blipFill>
        <p:spPr>
          <a:xfrm>
            <a:off x="7202352" y="2039257"/>
            <a:ext cx="1489636" cy="1694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DBFB5-C1B3-4707-81C7-D36E6E64777B}"/>
              </a:ext>
            </a:extLst>
          </p:cNvPr>
          <p:cNvSpPr txBox="1"/>
          <p:nvPr/>
        </p:nvSpPr>
        <p:spPr>
          <a:xfrm>
            <a:off x="5743423" y="5776299"/>
            <a:ext cx="31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Darker = higher probability</a:t>
            </a:r>
          </a:p>
          <a:p>
            <a:r>
              <a:rPr lang="en-US" sz="1400" dirty="0"/>
              <a:t>Cyan dot = true state/outcome/action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8299B-B78B-4BEF-BC7D-CAF05E7CE09D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7CFF8C-F09B-4B7C-B1B3-B57874F72C2F}"/>
              </a:ext>
            </a:extLst>
          </p:cNvPr>
          <p:cNvSpPr txBox="1"/>
          <p:nvPr/>
        </p:nvSpPr>
        <p:spPr>
          <a:xfrm>
            <a:off x="7039131" y="5422460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FA9FCE-BC50-4679-B359-52F4E371D003}"/>
              </a:ext>
            </a:extLst>
          </p:cNvPr>
          <p:cNvSpPr txBox="1">
            <a:spLocks/>
          </p:cNvSpPr>
          <p:nvPr/>
        </p:nvSpPr>
        <p:spPr>
          <a:xfrm>
            <a:off x="5769235" y="1734545"/>
            <a:ext cx="2985169" cy="472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Took the hint and then chose the left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D1AED-667B-47E7-9BEA-9942C966B16F}"/>
              </a:ext>
            </a:extLst>
          </p:cNvPr>
          <p:cNvSpPr/>
          <p:nvPr/>
        </p:nvSpPr>
        <p:spPr>
          <a:xfrm>
            <a:off x="5190860" y="2228909"/>
            <a:ext cx="348068" cy="467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95F63C-28A7-420A-8A91-966FAFE40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1"/>
          <a:stretch/>
        </p:blipFill>
        <p:spPr>
          <a:xfrm>
            <a:off x="5637440" y="2715729"/>
            <a:ext cx="1437811" cy="493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39B1218-1AAF-4703-9669-96DC1BDE3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17009" r="62402" b="74529"/>
          <a:stretch/>
        </p:blipFill>
        <p:spPr>
          <a:xfrm>
            <a:off x="5102300" y="2655698"/>
            <a:ext cx="509659" cy="651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EC522A-1B58-40B3-A98E-2007F333DE34}"/>
                  </a:ext>
                </a:extLst>
              </p:cNvPr>
              <p:cNvSpPr txBox="1"/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EC522A-1B58-40B3-A98E-2007F333D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blipFill>
                <a:blip r:embed="rId6"/>
                <a:stretch>
                  <a:fillRect l="-9756" r="-1585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16CF1-BFE0-4F59-B05B-E763ABFAF63D}"/>
              </a:ext>
            </a:extLst>
          </p:cNvPr>
          <p:cNvCxnSpPr>
            <a:cxnSpLocks/>
          </p:cNvCxnSpPr>
          <p:nvPr/>
        </p:nvCxnSpPr>
        <p:spPr>
          <a:xfrm>
            <a:off x="5687441" y="3476090"/>
            <a:ext cx="1347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FE48CCE-99D5-4E9F-ADD3-20B6A4393C5C}"/>
              </a:ext>
            </a:extLst>
          </p:cNvPr>
          <p:cNvSpPr txBox="1"/>
          <p:nvPr/>
        </p:nvSpPr>
        <p:spPr>
          <a:xfrm>
            <a:off x="6045800" y="3337590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CBB473-11EA-4D40-8F6F-1494BE177137}"/>
              </a:ext>
            </a:extLst>
          </p:cNvPr>
          <p:cNvCxnSpPr>
            <a:cxnSpLocks/>
          </p:cNvCxnSpPr>
          <p:nvPr/>
        </p:nvCxnSpPr>
        <p:spPr>
          <a:xfrm>
            <a:off x="7405751" y="3669911"/>
            <a:ext cx="1246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F68CD5-6328-4B4F-A9F7-B30FB317FD5B}"/>
              </a:ext>
            </a:extLst>
          </p:cNvPr>
          <p:cNvSpPr txBox="1"/>
          <p:nvPr/>
        </p:nvSpPr>
        <p:spPr>
          <a:xfrm>
            <a:off x="7764110" y="3531411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194C8C-E790-4C11-9E7B-400B27266FB4}"/>
              </a:ext>
            </a:extLst>
          </p:cNvPr>
          <p:cNvSpPr txBox="1"/>
          <p:nvPr/>
        </p:nvSpPr>
        <p:spPr>
          <a:xfrm>
            <a:off x="7070809" y="5481017"/>
            <a:ext cx="923047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B050"/>
                </a:solidFill>
                <a:latin typeface="Arial"/>
              </a:rPr>
              <a:t>Friendly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0EC9E-DDC1-4C7F-B487-71E8196A8C1B}"/>
              </a:ext>
            </a:extLst>
          </p:cNvPr>
          <p:cNvSpPr txBox="1"/>
          <p:nvPr/>
        </p:nvSpPr>
        <p:spPr>
          <a:xfrm>
            <a:off x="6142368" y="5481017"/>
            <a:ext cx="82968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Neutral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ED6723-2E0B-4B4D-89B6-240544D7440E}"/>
              </a:ext>
            </a:extLst>
          </p:cNvPr>
          <p:cNvSpPr txBox="1"/>
          <p:nvPr/>
        </p:nvSpPr>
        <p:spPr>
          <a:xfrm rot="16200000">
            <a:off x="2914986" y="4289477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73B91E-F439-4274-A029-9B6206E28869}"/>
              </a:ext>
            </a:extLst>
          </p:cNvPr>
          <p:cNvSpPr txBox="1"/>
          <p:nvPr/>
        </p:nvSpPr>
        <p:spPr>
          <a:xfrm>
            <a:off x="6586162" y="1336074"/>
            <a:ext cx="14639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292934"/>
                </a:solidFill>
                <a:latin typeface="Arial"/>
              </a:rPr>
              <a:t>Bayes’ theorem</a:t>
            </a:r>
          </a:p>
        </p:txBody>
      </p:sp>
      <p:pic>
        <p:nvPicPr>
          <p:cNvPr id="29" name="Content Placeholder 3" descr="F2.medium.gif">
            <a:extLst>
              <a:ext uri="{FF2B5EF4-FFF2-40B4-BE49-F238E27FC236}">
                <a16:creationId xmlns:a16="http://schemas.microsoft.com/office/drawing/2014/main" id="{4055A3E4-8814-4BFF-8853-EDDB8CAB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51" r="1257" b="61541"/>
          <a:stretch/>
        </p:blipFill>
        <p:spPr>
          <a:xfrm>
            <a:off x="3486086" y="3618035"/>
            <a:ext cx="4360643" cy="1833564"/>
          </a:xfrm>
          <a:prstGeom prst="rect">
            <a:avLst/>
          </a:prstGeom>
        </p:spPr>
      </p:pic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9F3315AA-32FA-41AD-94B2-1D4A9B5491F8}"/>
              </a:ext>
            </a:extLst>
          </p:cNvPr>
          <p:cNvSpPr txBox="1">
            <a:spLocks/>
          </p:cNvSpPr>
          <p:nvPr/>
        </p:nvSpPr>
        <p:spPr>
          <a:xfrm>
            <a:off x="134816" y="531016"/>
            <a:ext cx="6172200" cy="4923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buClr>
                <a:srgbClr val="93A299"/>
              </a:buClr>
              <a:buNone/>
              <a:defRPr/>
            </a:pPr>
            <a:r>
              <a:rPr lang="en-US" sz="2800" b="1" dirty="0">
                <a:solidFill>
                  <a:srgbClr val="D2533C"/>
                </a:solidFill>
                <a:latin typeface="Arial"/>
              </a:rPr>
              <a:t>How do we solve this inference problem?</a:t>
            </a:r>
          </a:p>
          <a:p>
            <a:pPr marL="342900" lvl="1" indent="-137160" defTabSz="685800">
              <a:buClr>
                <a:srgbClr val="93A299"/>
              </a:buClr>
              <a:defRPr/>
            </a:pPr>
            <a:endParaRPr lang="en-US" sz="2800" b="1" dirty="0">
              <a:solidFill>
                <a:srgbClr val="292934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7D1A8E-DF25-4B81-84CA-96FC88F41528}"/>
                  </a:ext>
                </a:extLst>
              </p:cNvPr>
              <p:cNvSpPr txBox="1"/>
              <p:nvPr/>
            </p:nvSpPr>
            <p:spPr>
              <a:xfrm>
                <a:off x="3441398" y="1766283"/>
                <a:ext cx="5113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𝑓𝑟𝑖𝑒𝑛𝑑𝑙𝑦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e>
                      </m:d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𝑓𝑟𝑖𝑒𝑛𝑑𝑙𝑦</m:t>
                          </m:r>
                        </m:e>
                      </m:d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𝑓𝑟𝑖𝑒𝑛𝑑𝑙𝑦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7D1A8E-DF25-4B81-84CA-96FC88F4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98" y="1766283"/>
                <a:ext cx="5113900" cy="276999"/>
              </a:xfrm>
              <a:prstGeom prst="rect">
                <a:avLst/>
              </a:prstGeom>
              <a:blipFill>
                <a:blip r:embed="rId4"/>
                <a:stretch>
                  <a:fillRect l="-597" t="-2222" r="-119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1866DF5-03B5-451F-996D-C7D2C15A1837}"/>
              </a:ext>
            </a:extLst>
          </p:cNvPr>
          <p:cNvCxnSpPr>
            <a:cxnSpLocks/>
          </p:cNvCxnSpPr>
          <p:nvPr/>
        </p:nvCxnSpPr>
        <p:spPr>
          <a:xfrm flipV="1">
            <a:off x="6791994" y="3598258"/>
            <a:ext cx="545123" cy="37513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905A2E-6F32-4230-98FA-A135DB821429}"/>
              </a:ext>
            </a:extLst>
          </p:cNvPr>
          <p:cNvSpPr txBox="1"/>
          <p:nvPr/>
        </p:nvSpPr>
        <p:spPr>
          <a:xfrm>
            <a:off x="7028598" y="3273669"/>
            <a:ext cx="7133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Calibri"/>
              </a:rPr>
              <a:t>Neutral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366B7D-FD53-4E19-AF13-A3E9D6AFD9EE}"/>
              </a:ext>
            </a:extLst>
          </p:cNvPr>
          <p:cNvCxnSpPr>
            <a:cxnSpLocks/>
          </p:cNvCxnSpPr>
          <p:nvPr/>
        </p:nvCxnSpPr>
        <p:spPr>
          <a:xfrm flipH="1" flipV="1">
            <a:off x="5221958" y="3431473"/>
            <a:ext cx="135489" cy="123577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5761671-7F1F-4F26-A5BF-A6DAFB92763C}"/>
              </a:ext>
            </a:extLst>
          </p:cNvPr>
          <p:cNvSpPr txBox="1"/>
          <p:nvPr/>
        </p:nvSpPr>
        <p:spPr>
          <a:xfrm>
            <a:off x="4665792" y="3075269"/>
            <a:ext cx="927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Calibri"/>
              </a:rPr>
              <a:t>Unfriendly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174BF2-1313-4AF9-8019-8A5348040FED}"/>
              </a:ext>
            </a:extLst>
          </p:cNvPr>
          <p:cNvCxnSpPr>
            <a:cxnSpLocks/>
          </p:cNvCxnSpPr>
          <p:nvPr/>
        </p:nvCxnSpPr>
        <p:spPr>
          <a:xfrm flipV="1">
            <a:off x="6195647" y="3061861"/>
            <a:ext cx="222738" cy="48880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71995E-928C-4CD1-92EF-8D1DF5D4AF91}"/>
              </a:ext>
            </a:extLst>
          </p:cNvPr>
          <p:cNvSpPr txBox="1"/>
          <p:nvPr/>
        </p:nvSpPr>
        <p:spPr>
          <a:xfrm>
            <a:off x="5437248" y="2598301"/>
            <a:ext cx="23063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Calibri"/>
              </a:rPr>
              <a:t>Perceived as </a:t>
            </a:r>
            <a:r>
              <a:rPr lang="en-US" sz="1350" b="1" dirty="0">
                <a:solidFill>
                  <a:srgbClr val="FF0000"/>
                </a:solidFill>
                <a:latin typeface="Calibri"/>
              </a:rPr>
              <a:t>mildly</a:t>
            </a:r>
            <a:r>
              <a:rPr lang="en-US" sz="1350" dirty="0">
                <a:solidFill>
                  <a:srgbClr val="FF0000"/>
                </a:solidFill>
                <a:latin typeface="Calibri"/>
              </a:rPr>
              <a:t> unfriendly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A4F6E-9CB6-A340-986B-AA183A0A3B03}"/>
              </a:ext>
            </a:extLst>
          </p:cNvPr>
          <p:cNvSpPr txBox="1"/>
          <p:nvPr/>
        </p:nvSpPr>
        <p:spPr>
          <a:xfrm>
            <a:off x="4463410" y="5481017"/>
            <a:ext cx="124494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</a:rPr>
              <a:t>Unfriendly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7FB26A-9585-218D-C667-AF3AC1AE08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878"/>
          <a:stretch/>
        </p:blipFill>
        <p:spPr>
          <a:xfrm>
            <a:off x="866362" y="1895099"/>
            <a:ext cx="1821067" cy="4077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6E8362-4F87-9AB7-376C-65CAAA340799}"/>
              </a:ext>
            </a:extLst>
          </p:cNvPr>
          <p:cNvSpPr txBox="1"/>
          <p:nvPr/>
        </p:nvSpPr>
        <p:spPr>
          <a:xfrm>
            <a:off x="1207496" y="6057460"/>
            <a:ext cx="124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C00000"/>
                </a:solidFill>
                <a:latin typeface="Arial"/>
              </a:rPr>
              <a:t>Ambiguous Expression</a:t>
            </a:r>
          </a:p>
        </p:txBody>
      </p:sp>
    </p:spTree>
    <p:extLst>
      <p:ext uri="{BB962C8B-B14F-4D97-AF65-F5344CB8AC3E}">
        <p14:creationId xmlns:p14="http://schemas.microsoft.com/office/powerpoint/2010/main" val="2534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3" grpId="0"/>
      <p:bldP spid="8" grpId="0"/>
      <p:bldP spid="31" grpId="0"/>
      <p:bldP spid="33" grpId="0"/>
      <p:bldP spid="36" grpId="0"/>
      <p:bldP spid="38" grpId="0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1C7A4058-3DD5-4685-B0C1-289C3816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5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61308" r="49681" b="23022"/>
          <a:stretch/>
        </p:blipFill>
        <p:spPr>
          <a:xfrm>
            <a:off x="5818355" y="3855374"/>
            <a:ext cx="2766368" cy="1583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very</a:t>
                </a:r>
                <a:r>
                  <a:rPr lang="en-US" sz="1800" dirty="0">
                    <a:solidFill>
                      <a:srgbClr val="FF0000"/>
                    </a:solidFill>
                  </a:rPr>
                  <a:t> precise preference distribution (risk-seeking)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  <a:blipFill>
                <a:blip r:embed="rId4"/>
                <a:stretch>
                  <a:fillRect l="-846" t="-12987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1C6659C-A9A7-49BA-A393-C48AF7561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2" t="11169" r="36761" b="62446"/>
          <a:stretch/>
        </p:blipFill>
        <p:spPr>
          <a:xfrm>
            <a:off x="7205730" y="2039257"/>
            <a:ext cx="1486258" cy="1694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2F0BE-9BDE-477D-B5D8-374D5259ECFD}"/>
              </a:ext>
            </a:extLst>
          </p:cNvPr>
          <p:cNvSpPr txBox="1"/>
          <p:nvPr/>
        </p:nvSpPr>
        <p:spPr>
          <a:xfrm>
            <a:off x="5743423" y="5776299"/>
            <a:ext cx="31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Darker = higher probability</a:t>
            </a:r>
          </a:p>
          <a:p>
            <a:r>
              <a:rPr lang="en-US" sz="1400" dirty="0"/>
              <a:t>Cyan dot = true state/outcome/action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CD8F52-2B18-4628-A878-409146ABB2D1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E8C1B-3158-4562-BE64-98059C3A3778}"/>
              </a:ext>
            </a:extLst>
          </p:cNvPr>
          <p:cNvSpPr txBox="1"/>
          <p:nvPr/>
        </p:nvSpPr>
        <p:spPr>
          <a:xfrm>
            <a:off x="7039131" y="5422460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2D3A5A-5802-4103-B0D7-36605729AA29}"/>
              </a:ext>
            </a:extLst>
          </p:cNvPr>
          <p:cNvSpPr txBox="1">
            <a:spLocks/>
          </p:cNvSpPr>
          <p:nvPr/>
        </p:nvSpPr>
        <p:spPr>
          <a:xfrm>
            <a:off x="5743423" y="1847150"/>
            <a:ext cx="2985169" cy="304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Took a guess immediately and lost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B470D-195D-4284-A5C8-B29933E4C00B}"/>
              </a:ext>
            </a:extLst>
          </p:cNvPr>
          <p:cNvSpPr/>
          <p:nvPr/>
        </p:nvSpPr>
        <p:spPr>
          <a:xfrm>
            <a:off x="7427344" y="2648316"/>
            <a:ext cx="621506" cy="861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5AEC3E-520C-4C3B-9EBD-1C4878FC2E53}"/>
              </a:ext>
            </a:extLst>
          </p:cNvPr>
          <p:cNvSpPr/>
          <p:nvPr/>
        </p:nvSpPr>
        <p:spPr>
          <a:xfrm>
            <a:off x="8042412" y="2363503"/>
            <a:ext cx="621507" cy="286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8EB99D-CE62-4A34-A73F-E55C427A33BC}"/>
              </a:ext>
            </a:extLst>
          </p:cNvPr>
          <p:cNvSpPr/>
          <p:nvPr/>
        </p:nvSpPr>
        <p:spPr>
          <a:xfrm>
            <a:off x="7056080" y="4056752"/>
            <a:ext cx="400850" cy="344113"/>
          </a:xfrm>
          <a:prstGeom prst="rect">
            <a:avLst/>
          </a:prstGeom>
          <a:solidFill>
            <a:srgbClr val="81818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130584-3B71-4C4D-B02F-B3FEF68D8BF4}"/>
              </a:ext>
            </a:extLst>
          </p:cNvPr>
          <p:cNvSpPr/>
          <p:nvPr/>
        </p:nvSpPr>
        <p:spPr>
          <a:xfrm>
            <a:off x="6428027" y="4045827"/>
            <a:ext cx="400850" cy="344113"/>
          </a:xfrm>
          <a:prstGeom prst="rect">
            <a:avLst/>
          </a:prstGeom>
          <a:solidFill>
            <a:srgbClr val="81818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3C1A9-B43A-4A26-8442-5F323F3C706B}"/>
              </a:ext>
            </a:extLst>
          </p:cNvPr>
          <p:cNvSpPr/>
          <p:nvPr/>
        </p:nvSpPr>
        <p:spPr>
          <a:xfrm>
            <a:off x="7727428" y="4056752"/>
            <a:ext cx="400850" cy="344113"/>
          </a:xfrm>
          <a:prstGeom prst="rect">
            <a:avLst/>
          </a:prstGeom>
          <a:solidFill>
            <a:srgbClr val="81818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11DCD-F0AE-4AE5-A67B-92E39B27144B}"/>
              </a:ext>
            </a:extLst>
          </p:cNvPr>
          <p:cNvSpPr/>
          <p:nvPr/>
        </p:nvSpPr>
        <p:spPr>
          <a:xfrm>
            <a:off x="6449494" y="4844314"/>
            <a:ext cx="400850" cy="344113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3966C6-5D43-495E-98B5-1B34384892D0}"/>
              </a:ext>
            </a:extLst>
          </p:cNvPr>
          <p:cNvSpPr/>
          <p:nvPr/>
        </p:nvSpPr>
        <p:spPr>
          <a:xfrm>
            <a:off x="7178825" y="5029720"/>
            <a:ext cx="40085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08EC94-7337-44ED-A19E-3F4BA1C369E1}"/>
              </a:ext>
            </a:extLst>
          </p:cNvPr>
          <p:cNvSpPr/>
          <p:nvPr/>
        </p:nvSpPr>
        <p:spPr>
          <a:xfrm>
            <a:off x="7798291" y="4834589"/>
            <a:ext cx="400850" cy="152400"/>
          </a:xfrm>
          <a:prstGeom prst="rect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84DC3C7-DBE7-43D3-9390-A30D6707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11169" r="62402" b="74529"/>
          <a:stretch/>
        </p:blipFill>
        <p:spPr>
          <a:xfrm>
            <a:off x="5102300" y="2206049"/>
            <a:ext cx="509659" cy="11011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CA1A5F-54C2-4F9D-9F69-81B2B9FA6305}"/>
              </a:ext>
            </a:extLst>
          </p:cNvPr>
          <p:cNvSpPr/>
          <p:nvPr/>
        </p:nvSpPr>
        <p:spPr>
          <a:xfrm>
            <a:off x="5031524" y="2101886"/>
            <a:ext cx="348068" cy="467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88E02B-4FA4-42AF-9457-C4E346A66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671" r="2285" b="34193"/>
          <a:stretch/>
        </p:blipFill>
        <p:spPr>
          <a:xfrm>
            <a:off x="5662089" y="2698806"/>
            <a:ext cx="1453952" cy="52322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0400C9-EC4A-4FB4-B27D-05FE9E2C141F}"/>
                  </a:ext>
                </a:extLst>
              </p:cNvPr>
              <p:cNvSpPr txBox="1"/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0400C9-EC4A-4FB4-B27D-05FE9E2C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blipFill>
                <a:blip r:embed="rId6"/>
                <a:stretch>
                  <a:fillRect l="-9756" r="-1585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1C2954-6712-4639-8EB5-8DCCFDF63F56}"/>
              </a:ext>
            </a:extLst>
          </p:cNvPr>
          <p:cNvCxnSpPr>
            <a:cxnSpLocks/>
          </p:cNvCxnSpPr>
          <p:nvPr/>
        </p:nvCxnSpPr>
        <p:spPr>
          <a:xfrm>
            <a:off x="5743423" y="3476090"/>
            <a:ext cx="1347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E58E8D-BDB5-444E-B835-1E344C1C1C2A}"/>
              </a:ext>
            </a:extLst>
          </p:cNvPr>
          <p:cNvSpPr txBox="1"/>
          <p:nvPr/>
        </p:nvSpPr>
        <p:spPr>
          <a:xfrm>
            <a:off x="6101782" y="3337590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89B5A5-4DB1-4537-A518-2FACAAAE3D1E}"/>
              </a:ext>
            </a:extLst>
          </p:cNvPr>
          <p:cNvCxnSpPr>
            <a:cxnSpLocks/>
          </p:cNvCxnSpPr>
          <p:nvPr/>
        </p:nvCxnSpPr>
        <p:spPr>
          <a:xfrm>
            <a:off x="7405751" y="3669911"/>
            <a:ext cx="1246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5C0CD6-8E87-4101-8A8A-9A2B1FA68CDC}"/>
              </a:ext>
            </a:extLst>
          </p:cNvPr>
          <p:cNvSpPr txBox="1"/>
          <p:nvPr/>
        </p:nvSpPr>
        <p:spPr>
          <a:xfrm>
            <a:off x="7764110" y="3531411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6FB965-51A7-4E21-BFB6-41ABF5179F6F}"/>
              </a:ext>
            </a:extLst>
          </p:cNvPr>
          <p:cNvSpPr/>
          <p:nvPr/>
        </p:nvSpPr>
        <p:spPr>
          <a:xfrm>
            <a:off x="6132211" y="2698806"/>
            <a:ext cx="983830" cy="523885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1C7A4058-3DD5-4685-B0C1-289C3816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355"/>
            <a:ext cx="91440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F2AA5-5FFC-4010-81D6-77EB34828C58}"/>
              </a:ext>
            </a:extLst>
          </p:cNvPr>
          <p:cNvSpPr/>
          <p:nvPr/>
        </p:nvSpPr>
        <p:spPr>
          <a:xfrm>
            <a:off x="5558971" y="1894114"/>
            <a:ext cx="2975429" cy="4325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18B126B-1871-454F-98B8-1C3FE986D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61439" r="49681" b="23022"/>
          <a:stretch/>
        </p:blipFill>
        <p:spPr>
          <a:xfrm>
            <a:off x="5818355" y="3868652"/>
            <a:ext cx="2766368" cy="1570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= 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very</a:t>
                </a:r>
                <a:r>
                  <a:rPr lang="en-US" sz="1800" dirty="0">
                    <a:solidFill>
                      <a:srgbClr val="FF0000"/>
                    </a:solidFill>
                  </a:rPr>
                  <a:t> precise preference distribution (risk-seeking)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451E5A-14A5-4EB1-9967-2233D2BB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" y="1886857"/>
                <a:ext cx="2881086" cy="472160"/>
              </a:xfrm>
              <a:prstGeom prst="rect">
                <a:avLst/>
              </a:prstGeom>
              <a:blipFill>
                <a:blip r:embed="rId4"/>
                <a:stretch>
                  <a:fillRect l="-846" t="-12987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1C6659C-A9A7-49BA-A393-C48AF75614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2" t="11169" r="36761" b="62446"/>
          <a:stretch/>
        </p:blipFill>
        <p:spPr>
          <a:xfrm>
            <a:off x="7205730" y="2039257"/>
            <a:ext cx="1486258" cy="1694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2F0BE-9BDE-477D-B5D8-374D5259ECFD}"/>
              </a:ext>
            </a:extLst>
          </p:cNvPr>
          <p:cNvSpPr txBox="1"/>
          <p:nvPr/>
        </p:nvSpPr>
        <p:spPr>
          <a:xfrm>
            <a:off x="5743423" y="5776299"/>
            <a:ext cx="31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Darker = higher probability</a:t>
            </a:r>
          </a:p>
          <a:p>
            <a:r>
              <a:rPr lang="en-US" sz="1400" dirty="0"/>
              <a:t>Cyan dot = true state/outcome/action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CD8F52-2B18-4628-A878-409146ABB2D1}"/>
              </a:ext>
            </a:extLst>
          </p:cNvPr>
          <p:cNvCxnSpPr/>
          <p:nvPr/>
        </p:nvCxnSpPr>
        <p:spPr>
          <a:xfrm>
            <a:off x="6393426" y="5560960"/>
            <a:ext cx="1855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E8C1B-3158-4562-BE64-98059C3A3778}"/>
              </a:ext>
            </a:extLst>
          </p:cNvPr>
          <p:cNvSpPr txBox="1"/>
          <p:nvPr/>
        </p:nvSpPr>
        <p:spPr>
          <a:xfrm>
            <a:off x="7039131" y="5422460"/>
            <a:ext cx="4730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2D3A5A-5802-4103-B0D7-36605729AA29}"/>
              </a:ext>
            </a:extLst>
          </p:cNvPr>
          <p:cNvSpPr txBox="1">
            <a:spLocks/>
          </p:cNvSpPr>
          <p:nvPr/>
        </p:nvSpPr>
        <p:spPr>
          <a:xfrm>
            <a:off x="5743423" y="1847150"/>
            <a:ext cx="2985169" cy="304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Took a guess immediately and lost</a:t>
            </a:r>
          </a:p>
        </p:txBody>
      </p:sp>
      <p:pic>
        <p:nvPicPr>
          <p:cNvPr id="26" name="Picture 2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84DC3C7-DBE7-43D3-9390-A30D67079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3" t="11169" r="62402" b="74529"/>
          <a:stretch/>
        </p:blipFill>
        <p:spPr>
          <a:xfrm>
            <a:off x="5102300" y="2206049"/>
            <a:ext cx="509659" cy="11011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CA1A5F-54C2-4F9D-9F69-81B2B9FA6305}"/>
              </a:ext>
            </a:extLst>
          </p:cNvPr>
          <p:cNvSpPr/>
          <p:nvPr/>
        </p:nvSpPr>
        <p:spPr>
          <a:xfrm>
            <a:off x="5031524" y="2101886"/>
            <a:ext cx="348068" cy="467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88E02B-4FA4-42AF-9457-C4E346A66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671" r="2285" b="34193"/>
          <a:stretch/>
        </p:blipFill>
        <p:spPr>
          <a:xfrm>
            <a:off x="5662089" y="2698806"/>
            <a:ext cx="1453952" cy="52322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0400C9-EC4A-4FB4-B27D-05FE9E2C141F}"/>
                  </a:ext>
                </a:extLst>
              </p:cNvPr>
              <p:cNvSpPr txBox="1"/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0400C9-EC4A-4FB4-B27D-05FE9E2C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283" y="2335834"/>
                <a:ext cx="500650" cy="276999"/>
              </a:xfrm>
              <a:prstGeom prst="rect">
                <a:avLst/>
              </a:prstGeom>
              <a:blipFill>
                <a:blip r:embed="rId6"/>
                <a:stretch>
                  <a:fillRect l="-9756" r="-1585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D1C2954-6712-4639-8EB5-8DCCFDF63F56}"/>
              </a:ext>
            </a:extLst>
          </p:cNvPr>
          <p:cNvCxnSpPr>
            <a:cxnSpLocks/>
          </p:cNvCxnSpPr>
          <p:nvPr/>
        </p:nvCxnSpPr>
        <p:spPr>
          <a:xfrm>
            <a:off x="5743423" y="3476090"/>
            <a:ext cx="1347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E58E8D-BDB5-444E-B835-1E344C1C1C2A}"/>
              </a:ext>
            </a:extLst>
          </p:cNvPr>
          <p:cNvSpPr txBox="1"/>
          <p:nvPr/>
        </p:nvSpPr>
        <p:spPr>
          <a:xfrm>
            <a:off x="6101782" y="3337590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89B5A5-4DB1-4537-A518-2FACAAAE3D1E}"/>
              </a:ext>
            </a:extLst>
          </p:cNvPr>
          <p:cNvCxnSpPr>
            <a:cxnSpLocks/>
          </p:cNvCxnSpPr>
          <p:nvPr/>
        </p:nvCxnSpPr>
        <p:spPr>
          <a:xfrm>
            <a:off x="7405751" y="3669911"/>
            <a:ext cx="1246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5C0CD6-8E87-4101-8A8A-9A2B1FA68CDC}"/>
              </a:ext>
            </a:extLst>
          </p:cNvPr>
          <p:cNvSpPr txBox="1"/>
          <p:nvPr/>
        </p:nvSpPr>
        <p:spPr>
          <a:xfrm>
            <a:off x="7764110" y="3531411"/>
            <a:ext cx="6027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5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387-0DC4-4F77-BE59-A6EE097A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Increased exploitation with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7E2B60-D6B9-4D4B-BA48-F9002093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trial where it </a:t>
            </a:r>
            <a:r>
              <a:rPr lang="en-US" b="1" dirty="0"/>
              <a:t>infers the left machine is better</a:t>
            </a:r>
            <a:r>
              <a:rPr lang="en-US" dirty="0"/>
              <a:t>, it </a:t>
            </a:r>
            <a:r>
              <a:rPr lang="en-US" b="1" dirty="0">
                <a:solidFill>
                  <a:srgbClr val="0070C0"/>
                </a:solidFill>
              </a:rPr>
              <a:t>increases its prior belief </a:t>
            </a:r>
            <a:r>
              <a:rPr lang="en-US" dirty="0"/>
              <a:t>that the left machine will be better in the future</a:t>
            </a:r>
          </a:p>
          <a:p>
            <a:endParaRPr lang="en-US" dirty="0"/>
          </a:p>
          <a:p>
            <a:r>
              <a:rPr lang="en-US" dirty="0"/>
              <a:t>This elevated confidence </a:t>
            </a:r>
            <a:r>
              <a:rPr lang="en-US" b="1" dirty="0">
                <a:solidFill>
                  <a:srgbClr val="0070C0"/>
                </a:solidFill>
              </a:rPr>
              <a:t>reduces the drive to seek information</a:t>
            </a:r>
          </a:p>
          <a:p>
            <a:endParaRPr lang="en-US" dirty="0"/>
          </a:p>
          <a:p>
            <a:r>
              <a:rPr lang="en-US" dirty="0"/>
              <a:t>Preference precision also </a:t>
            </a:r>
            <a:r>
              <a:rPr lang="en-US" b="1" dirty="0"/>
              <a:t>moderates the influence of action on these dynamics</a:t>
            </a:r>
          </a:p>
          <a:p>
            <a:endParaRPr lang="en-US" dirty="0"/>
          </a:p>
          <a:p>
            <a:r>
              <a:rPr lang="en-US" dirty="0"/>
              <a:t>Consider both </a:t>
            </a:r>
            <a:r>
              <a:rPr lang="en-US" b="1" dirty="0">
                <a:solidFill>
                  <a:srgbClr val="C00000"/>
                </a:solidFill>
              </a:rPr>
              <a:t>stable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volatile</a:t>
            </a:r>
            <a:r>
              <a:rPr lang="en-US" dirty="0"/>
              <a:t> environments</a:t>
            </a:r>
          </a:p>
        </p:txBody>
      </p:sp>
    </p:spTree>
    <p:extLst>
      <p:ext uri="{BB962C8B-B14F-4D97-AF65-F5344CB8AC3E}">
        <p14:creationId xmlns:p14="http://schemas.microsoft.com/office/powerpoint/2010/main" val="25817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387-0DC4-4F77-BE59-A6EE097A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506660"/>
            <a:ext cx="8229600" cy="602225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Increased exploitation with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D26A74-E4B3-4320-BFD4-48F5474CF508}"/>
              </a:ext>
            </a:extLst>
          </p:cNvPr>
          <p:cNvGrpSpPr/>
          <p:nvPr/>
        </p:nvGrpSpPr>
        <p:grpSpPr>
          <a:xfrm>
            <a:off x="184355" y="1504334"/>
            <a:ext cx="8802601" cy="3886199"/>
            <a:chOff x="-1563329" y="5450758"/>
            <a:chExt cx="7558550" cy="2942304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F44DA34-334A-4E9A-B1EE-3ADB9FBD8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" t="3274" r="8468" b="52855"/>
            <a:stretch/>
          </p:blipFill>
          <p:spPr>
            <a:xfrm>
              <a:off x="-1563329" y="5450758"/>
              <a:ext cx="7558550" cy="2256504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DED5F0C-F259-4C07-B045-D9FA1A91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" t="82750" r="8468" b="3917"/>
            <a:stretch/>
          </p:blipFill>
          <p:spPr>
            <a:xfrm>
              <a:off x="-1563329" y="7707262"/>
              <a:ext cx="7558550" cy="6858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456C73-9A34-4162-86B5-6BC949381150}"/>
              </a:ext>
            </a:extLst>
          </p:cNvPr>
          <p:cNvSpPr txBox="1"/>
          <p:nvPr/>
        </p:nvSpPr>
        <p:spPr>
          <a:xfrm>
            <a:off x="6588168" y="5766564"/>
            <a:ext cx="246734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Blue circle = first action</a:t>
            </a:r>
          </a:p>
          <a:p>
            <a:r>
              <a:rPr lang="en-US" sz="1400" b="1" dirty="0"/>
              <a:t>Green = win</a:t>
            </a:r>
          </a:p>
          <a:p>
            <a:r>
              <a:rPr lang="en-US" sz="1400" b="1" dirty="0"/>
              <a:t>Black =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72239-089C-4D10-B394-48FC8EBE8994}"/>
              </a:ext>
            </a:extLst>
          </p:cNvPr>
          <p:cNvSpPr txBox="1"/>
          <p:nvPr/>
        </p:nvSpPr>
        <p:spPr>
          <a:xfrm>
            <a:off x="302342" y="5951231"/>
            <a:ext cx="5875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Left machine is always better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67FC8-A505-48D0-9ED7-FD5C6C8124A2}"/>
              </a:ext>
            </a:extLst>
          </p:cNvPr>
          <p:cNvSpPr/>
          <p:nvPr/>
        </p:nvSpPr>
        <p:spPr>
          <a:xfrm>
            <a:off x="4533900" y="1375613"/>
            <a:ext cx="4414956" cy="3982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2A2323-7DF0-44F8-8CD9-D545C36799C5}"/>
              </a:ext>
            </a:extLst>
          </p:cNvPr>
          <p:cNvSpPr/>
          <p:nvPr/>
        </p:nvSpPr>
        <p:spPr>
          <a:xfrm>
            <a:off x="245829" y="3371092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83A57F-9FBE-46A2-9A48-C56E0B1D6AED}"/>
              </a:ext>
            </a:extLst>
          </p:cNvPr>
          <p:cNvSpPr/>
          <p:nvPr/>
        </p:nvSpPr>
        <p:spPr>
          <a:xfrm>
            <a:off x="157044" y="4405983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AE585-9E7D-483C-B5FD-154A4502AEA6}"/>
              </a:ext>
            </a:extLst>
          </p:cNvPr>
          <p:cNvSpPr/>
          <p:nvPr/>
        </p:nvSpPr>
        <p:spPr>
          <a:xfrm>
            <a:off x="4643603" y="3354455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66C92-32A8-4E12-B1BD-59E84B33A39F}"/>
              </a:ext>
            </a:extLst>
          </p:cNvPr>
          <p:cNvSpPr/>
          <p:nvPr/>
        </p:nvSpPr>
        <p:spPr>
          <a:xfrm>
            <a:off x="4763974" y="4405983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329156-6AE8-42A3-8499-5AA6D9C86431}"/>
              </a:ext>
            </a:extLst>
          </p:cNvPr>
          <p:cNvSpPr/>
          <p:nvPr/>
        </p:nvSpPr>
        <p:spPr>
          <a:xfrm>
            <a:off x="525880" y="3765678"/>
            <a:ext cx="3952240" cy="709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247D4-866E-4D05-8E9E-D46939CBFCC6}"/>
              </a:ext>
            </a:extLst>
          </p:cNvPr>
          <p:cNvSpPr/>
          <p:nvPr/>
        </p:nvSpPr>
        <p:spPr>
          <a:xfrm>
            <a:off x="732579" y="3357749"/>
            <a:ext cx="3763488" cy="15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55AD-7CF1-4942-AF89-1BF7C9E23D6E}"/>
              </a:ext>
            </a:extLst>
          </p:cNvPr>
          <p:cNvSpPr/>
          <p:nvPr/>
        </p:nvSpPr>
        <p:spPr>
          <a:xfrm>
            <a:off x="4930155" y="3354455"/>
            <a:ext cx="4139837" cy="166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8421E4-8788-4728-9459-00E1BAB381EC}"/>
              </a:ext>
            </a:extLst>
          </p:cNvPr>
          <p:cNvSpPr/>
          <p:nvPr/>
        </p:nvSpPr>
        <p:spPr>
          <a:xfrm>
            <a:off x="4969708" y="3755803"/>
            <a:ext cx="3952240" cy="70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0CB354-05B0-417E-9ED8-D7C2FC2F8B7D}"/>
              </a:ext>
            </a:extLst>
          </p:cNvPr>
          <p:cNvSpPr/>
          <p:nvPr/>
        </p:nvSpPr>
        <p:spPr>
          <a:xfrm>
            <a:off x="80390" y="3175554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C1212-C77E-4BA2-A03C-FDF7BA9C980F}"/>
              </a:ext>
            </a:extLst>
          </p:cNvPr>
          <p:cNvSpPr/>
          <p:nvPr/>
        </p:nvSpPr>
        <p:spPr>
          <a:xfrm>
            <a:off x="4677828" y="3194639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3" grpId="0" animBg="1"/>
      <p:bldP spid="13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387-0DC4-4F77-BE59-A6EE097A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506660"/>
            <a:ext cx="8229600" cy="602225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Increased exploitation with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D26A74-E4B3-4320-BFD4-48F5474CF508}"/>
              </a:ext>
            </a:extLst>
          </p:cNvPr>
          <p:cNvGrpSpPr/>
          <p:nvPr/>
        </p:nvGrpSpPr>
        <p:grpSpPr>
          <a:xfrm>
            <a:off x="184355" y="1504334"/>
            <a:ext cx="8802601" cy="3886199"/>
            <a:chOff x="-1563329" y="5450758"/>
            <a:chExt cx="7558550" cy="2942304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F44DA34-334A-4E9A-B1EE-3ADB9FBD8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" t="3274" r="8468" b="52855"/>
            <a:stretch/>
          </p:blipFill>
          <p:spPr>
            <a:xfrm>
              <a:off x="-1563329" y="5450758"/>
              <a:ext cx="7558550" cy="2256504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DED5F0C-F259-4C07-B045-D9FA1A91A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" t="82750" r="8468" b="3917"/>
            <a:stretch/>
          </p:blipFill>
          <p:spPr>
            <a:xfrm>
              <a:off x="-1563329" y="7707262"/>
              <a:ext cx="7558550" cy="6858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5456C73-9A34-4162-86B5-6BC949381150}"/>
              </a:ext>
            </a:extLst>
          </p:cNvPr>
          <p:cNvSpPr txBox="1"/>
          <p:nvPr/>
        </p:nvSpPr>
        <p:spPr>
          <a:xfrm>
            <a:off x="6588168" y="5766564"/>
            <a:ext cx="246734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Blue circle = first action</a:t>
            </a:r>
          </a:p>
          <a:p>
            <a:r>
              <a:rPr lang="en-US" sz="1400" b="1" dirty="0"/>
              <a:t>Green = win</a:t>
            </a:r>
          </a:p>
          <a:p>
            <a:r>
              <a:rPr lang="en-US" sz="1400" b="1" dirty="0"/>
              <a:t>Black = loss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72239-089C-4D10-B394-48FC8EBE8994}"/>
              </a:ext>
            </a:extLst>
          </p:cNvPr>
          <p:cNvSpPr txBox="1"/>
          <p:nvPr/>
        </p:nvSpPr>
        <p:spPr>
          <a:xfrm>
            <a:off x="302342" y="5951231"/>
            <a:ext cx="5875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Left machine is always better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247D4-866E-4D05-8E9E-D46939CBFCC6}"/>
              </a:ext>
            </a:extLst>
          </p:cNvPr>
          <p:cNvSpPr/>
          <p:nvPr/>
        </p:nvSpPr>
        <p:spPr>
          <a:xfrm>
            <a:off x="732579" y="3357749"/>
            <a:ext cx="3763488" cy="15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755AD-7CF1-4942-AF89-1BF7C9E23D6E}"/>
              </a:ext>
            </a:extLst>
          </p:cNvPr>
          <p:cNvSpPr/>
          <p:nvPr/>
        </p:nvSpPr>
        <p:spPr>
          <a:xfrm>
            <a:off x="4930155" y="3354455"/>
            <a:ext cx="4139837" cy="166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0CB354-05B0-417E-9ED8-D7C2FC2F8B7D}"/>
              </a:ext>
            </a:extLst>
          </p:cNvPr>
          <p:cNvSpPr/>
          <p:nvPr/>
        </p:nvSpPr>
        <p:spPr>
          <a:xfrm>
            <a:off x="80390" y="3175554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C1212-C77E-4BA2-A03C-FDF7BA9C980F}"/>
              </a:ext>
            </a:extLst>
          </p:cNvPr>
          <p:cNvSpPr/>
          <p:nvPr/>
        </p:nvSpPr>
        <p:spPr>
          <a:xfrm>
            <a:off x="4677828" y="3194639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ED434D-69AA-5D26-1303-61430C6584DF}"/>
              </a:ext>
            </a:extLst>
          </p:cNvPr>
          <p:cNvSpPr/>
          <p:nvPr/>
        </p:nvSpPr>
        <p:spPr>
          <a:xfrm>
            <a:off x="525880" y="3765678"/>
            <a:ext cx="3952240" cy="709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33473-CDA2-6364-28E5-F44E9313EC75}"/>
              </a:ext>
            </a:extLst>
          </p:cNvPr>
          <p:cNvSpPr/>
          <p:nvPr/>
        </p:nvSpPr>
        <p:spPr>
          <a:xfrm>
            <a:off x="4969708" y="3755803"/>
            <a:ext cx="3952240" cy="70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84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387-0DC4-4F77-BE59-A6EE097A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506660"/>
            <a:ext cx="8229600" cy="602225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Increased exploitation with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BB8DC-4801-4A48-BD76-1EF1CBF6B8DD}"/>
              </a:ext>
            </a:extLst>
          </p:cNvPr>
          <p:cNvGrpSpPr/>
          <p:nvPr/>
        </p:nvGrpSpPr>
        <p:grpSpPr>
          <a:xfrm>
            <a:off x="192522" y="1526462"/>
            <a:ext cx="8758956" cy="3782961"/>
            <a:chOff x="781664" y="1511127"/>
            <a:chExt cx="7654413" cy="29256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FCFE4FA-4CB4-4567-8F1C-53A9D9098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8" t="3478" r="7742" b="52210"/>
            <a:stretch/>
          </p:blipFill>
          <p:spPr>
            <a:xfrm>
              <a:off x="781664" y="1511127"/>
              <a:ext cx="7654413" cy="2279207"/>
            </a:xfrm>
            <a:prstGeom prst="rect">
              <a:avLst/>
            </a:prstGeom>
          </p:spPr>
        </p:pic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CFDE679-C1D3-46E5-9F23-82775091C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8" t="83966" r="7742" b="3465"/>
            <a:stretch/>
          </p:blipFill>
          <p:spPr>
            <a:xfrm>
              <a:off x="781664" y="3790335"/>
              <a:ext cx="7654413" cy="64647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E81F1-0F38-4D8A-ABA8-5CD19BDE0514}"/>
              </a:ext>
            </a:extLst>
          </p:cNvPr>
          <p:cNvSpPr txBox="1"/>
          <p:nvPr/>
        </p:nvSpPr>
        <p:spPr>
          <a:xfrm>
            <a:off x="302341" y="5672625"/>
            <a:ext cx="6048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Right machine unexpectedly becomes better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B5060-16BC-4F4F-8E75-4891BDEE523B}"/>
              </a:ext>
            </a:extLst>
          </p:cNvPr>
          <p:cNvSpPr txBox="1"/>
          <p:nvPr/>
        </p:nvSpPr>
        <p:spPr>
          <a:xfrm>
            <a:off x="6588168" y="5766564"/>
            <a:ext cx="246734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Blue circle = first action</a:t>
            </a:r>
          </a:p>
          <a:p>
            <a:r>
              <a:rPr lang="en-US" sz="1400" b="1" dirty="0"/>
              <a:t>Green = win</a:t>
            </a:r>
          </a:p>
          <a:p>
            <a:r>
              <a:rPr lang="en-US" sz="1400" b="1" dirty="0"/>
              <a:t>Black = loss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38A2C-6BFA-4A1C-8B10-38107087944E}"/>
              </a:ext>
            </a:extLst>
          </p:cNvPr>
          <p:cNvSpPr/>
          <p:nvPr/>
        </p:nvSpPr>
        <p:spPr>
          <a:xfrm>
            <a:off x="4552245" y="1436880"/>
            <a:ext cx="4414956" cy="3982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CAB15-1EAE-4674-849A-B9C7D7925E13}"/>
              </a:ext>
            </a:extLst>
          </p:cNvPr>
          <p:cNvSpPr/>
          <p:nvPr/>
        </p:nvSpPr>
        <p:spPr>
          <a:xfrm>
            <a:off x="218607" y="3306726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5EE5B-6EEA-45FA-BAB2-0B861A1A3485}"/>
              </a:ext>
            </a:extLst>
          </p:cNvPr>
          <p:cNvSpPr/>
          <p:nvPr/>
        </p:nvSpPr>
        <p:spPr>
          <a:xfrm>
            <a:off x="187162" y="4473523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693D5-B80C-4E9A-8AAE-9DE21B13BDCF}"/>
              </a:ext>
            </a:extLst>
          </p:cNvPr>
          <p:cNvSpPr/>
          <p:nvPr/>
        </p:nvSpPr>
        <p:spPr>
          <a:xfrm>
            <a:off x="4796586" y="3257127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DE746-6FB5-41C5-B672-0ADF9E319C73}"/>
              </a:ext>
            </a:extLst>
          </p:cNvPr>
          <p:cNvSpPr/>
          <p:nvPr/>
        </p:nvSpPr>
        <p:spPr>
          <a:xfrm>
            <a:off x="4656771" y="4412020"/>
            <a:ext cx="4349545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6E1C20-C95D-45A6-B55E-D830F5A1DE87}"/>
              </a:ext>
            </a:extLst>
          </p:cNvPr>
          <p:cNvSpPr/>
          <p:nvPr/>
        </p:nvSpPr>
        <p:spPr>
          <a:xfrm>
            <a:off x="447041" y="3723079"/>
            <a:ext cx="3952240" cy="635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37ACEB-F517-4E20-9CF6-C242C97A59E2}"/>
              </a:ext>
            </a:extLst>
          </p:cNvPr>
          <p:cNvSpPr/>
          <p:nvPr/>
        </p:nvSpPr>
        <p:spPr>
          <a:xfrm>
            <a:off x="773219" y="3341007"/>
            <a:ext cx="3763488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99FB3-FD3F-4588-946C-5B4667608E49}"/>
              </a:ext>
            </a:extLst>
          </p:cNvPr>
          <p:cNvSpPr/>
          <p:nvPr/>
        </p:nvSpPr>
        <p:spPr>
          <a:xfrm>
            <a:off x="4930155" y="3362491"/>
            <a:ext cx="4139837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A1795A-34F4-40D0-B0A3-0C20BAB4C0D1}"/>
              </a:ext>
            </a:extLst>
          </p:cNvPr>
          <p:cNvSpPr/>
          <p:nvPr/>
        </p:nvSpPr>
        <p:spPr>
          <a:xfrm>
            <a:off x="4973153" y="3723079"/>
            <a:ext cx="3952240" cy="70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DDFF02-363F-423E-9944-BABBB14A5459}"/>
              </a:ext>
            </a:extLst>
          </p:cNvPr>
          <p:cNvSpPr/>
          <p:nvPr/>
        </p:nvSpPr>
        <p:spPr>
          <a:xfrm>
            <a:off x="80390" y="3175554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61291-9B5E-406F-A076-07D258248A15}"/>
              </a:ext>
            </a:extLst>
          </p:cNvPr>
          <p:cNvSpPr/>
          <p:nvPr/>
        </p:nvSpPr>
        <p:spPr>
          <a:xfrm>
            <a:off x="4677828" y="3194639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B387-0DC4-4F77-BE59-A6EE097A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506660"/>
            <a:ext cx="8229600" cy="602225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Increased exploitation with learning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DBB8DC-4801-4A48-BD76-1EF1CBF6B8DD}"/>
              </a:ext>
            </a:extLst>
          </p:cNvPr>
          <p:cNvGrpSpPr/>
          <p:nvPr/>
        </p:nvGrpSpPr>
        <p:grpSpPr>
          <a:xfrm>
            <a:off x="192522" y="1526462"/>
            <a:ext cx="8758956" cy="3782961"/>
            <a:chOff x="781664" y="1511127"/>
            <a:chExt cx="7654413" cy="2925678"/>
          </a:xfrm>
        </p:grpSpPr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FCFE4FA-4CB4-4567-8F1C-53A9D9098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8" t="3478" r="7742" b="52210"/>
            <a:stretch/>
          </p:blipFill>
          <p:spPr>
            <a:xfrm>
              <a:off x="781664" y="1511127"/>
              <a:ext cx="7654413" cy="2279207"/>
            </a:xfrm>
            <a:prstGeom prst="rect">
              <a:avLst/>
            </a:prstGeom>
          </p:spPr>
        </p:pic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CFDE679-C1D3-46E5-9F23-82775091C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8" t="83966" r="7742" b="3465"/>
            <a:stretch/>
          </p:blipFill>
          <p:spPr>
            <a:xfrm>
              <a:off x="781664" y="3790335"/>
              <a:ext cx="7654413" cy="64647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DE81F1-0F38-4D8A-ABA8-5CD19BDE0514}"/>
              </a:ext>
            </a:extLst>
          </p:cNvPr>
          <p:cNvSpPr txBox="1"/>
          <p:nvPr/>
        </p:nvSpPr>
        <p:spPr>
          <a:xfrm>
            <a:off x="302341" y="5672625"/>
            <a:ext cx="6048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Right machine unexpectedly becomes better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B5060-16BC-4F4F-8E75-4891BDEE523B}"/>
              </a:ext>
            </a:extLst>
          </p:cNvPr>
          <p:cNvSpPr txBox="1"/>
          <p:nvPr/>
        </p:nvSpPr>
        <p:spPr>
          <a:xfrm>
            <a:off x="6588168" y="5766564"/>
            <a:ext cx="246734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Darker = higher probability</a:t>
            </a:r>
          </a:p>
          <a:p>
            <a:r>
              <a:rPr lang="en-US" sz="1400" b="1" dirty="0"/>
              <a:t>Blue circle = first action</a:t>
            </a:r>
          </a:p>
          <a:p>
            <a:r>
              <a:rPr lang="en-US" sz="1400" b="1" dirty="0"/>
              <a:t>Green = win</a:t>
            </a:r>
          </a:p>
          <a:p>
            <a:r>
              <a:rPr lang="en-US" sz="1400" b="1" dirty="0"/>
              <a:t>Black = loss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6E1C20-C95D-45A6-B55E-D830F5A1DE87}"/>
              </a:ext>
            </a:extLst>
          </p:cNvPr>
          <p:cNvSpPr/>
          <p:nvPr/>
        </p:nvSpPr>
        <p:spPr>
          <a:xfrm>
            <a:off x="447041" y="3723079"/>
            <a:ext cx="3952240" cy="635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37ACEB-F517-4E20-9CF6-C242C97A59E2}"/>
              </a:ext>
            </a:extLst>
          </p:cNvPr>
          <p:cNvSpPr/>
          <p:nvPr/>
        </p:nvSpPr>
        <p:spPr>
          <a:xfrm>
            <a:off x="773219" y="3341007"/>
            <a:ext cx="3763488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099FB3-FD3F-4588-946C-5B4667608E49}"/>
              </a:ext>
            </a:extLst>
          </p:cNvPr>
          <p:cNvSpPr/>
          <p:nvPr/>
        </p:nvSpPr>
        <p:spPr>
          <a:xfrm>
            <a:off x="4930155" y="3362491"/>
            <a:ext cx="4139837" cy="130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DDFF02-363F-423E-9944-BABBB14A5459}"/>
              </a:ext>
            </a:extLst>
          </p:cNvPr>
          <p:cNvSpPr/>
          <p:nvPr/>
        </p:nvSpPr>
        <p:spPr>
          <a:xfrm>
            <a:off x="80390" y="3175554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C61291-9B5E-406F-A076-07D258248A15}"/>
              </a:ext>
            </a:extLst>
          </p:cNvPr>
          <p:cNvSpPr/>
          <p:nvPr/>
        </p:nvSpPr>
        <p:spPr>
          <a:xfrm>
            <a:off x="4677828" y="3194639"/>
            <a:ext cx="504653" cy="1278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0D9B81-D63D-CD6B-0DBA-F05FD483CD4E}"/>
              </a:ext>
            </a:extLst>
          </p:cNvPr>
          <p:cNvSpPr/>
          <p:nvPr/>
        </p:nvSpPr>
        <p:spPr>
          <a:xfrm>
            <a:off x="4969708" y="3720955"/>
            <a:ext cx="3952240" cy="70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37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57" y="1364119"/>
                <a:ext cx="8772029" cy="2064882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prior over policies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which allows one to model </a:t>
                </a:r>
                <a:r>
                  <a:rPr lang="en-US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habits</a:t>
                </a:r>
                <a:r>
                  <a:rPr lang="en-US" dirty="0">
                    <a:ea typeface="Cambria Math" panose="02040503050406030204" pitchFamily="18" charset="0"/>
                  </a:rPr>
                  <a:t> and </a:t>
                </a:r>
                <a:r>
                  <a:rPr lang="en-US" b="1" dirty="0">
                    <a:ea typeface="Cambria Math" panose="02040503050406030204" pitchFamily="18" charset="0"/>
                  </a:rPr>
                  <a:t>habit learning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expected precision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A </a:t>
                </a:r>
                <a:r>
                  <a:rPr lang="en-US" b="1" dirty="0"/>
                  <a:t>weighting parameter </a:t>
                </a:r>
                <a:r>
                  <a:rPr lang="en-US" dirty="0"/>
                  <a:t>based on </a:t>
                </a:r>
                <a:r>
                  <a:rPr lang="en-US" b="1" dirty="0">
                    <a:solidFill>
                      <a:srgbClr val="0070C0"/>
                    </a:solidFill>
                  </a:rPr>
                  <a:t>confidence</a:t>
                </a:r>
                <a:r>
                  <a:rPr lang="en-US" dirty="0"/>
                  <a:t> in the agent’s action model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Lower confidence </a:t>
                </a:r>
                <a:r>
                  <a:rPr lang="en-US" b="1" dirty="0">
                    <a:solidFill>
                      <a:srgbClr val="C00000"/>
                    </a:solidFill>
                  </a:rPr>
                  <a:t>increases the influence of habits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364119"/>
                <a:ext cx="8772029" cy="2064882"/>
              </a:xfrm>
              <a:blipFill>
                <a:blip r:embed="rId2"/>
                <a:stretch>
                  <a:fillRect l="-486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50813" r="38822" b="6064"/>
          <a:stretch/>
        </p:blipFill>
        <p:spPr>
          <a:xfrm>
            <a:off x="234087" y="3429000"/>
            <a:ext cx="3451222" cy="33443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Graphical model of POMDP 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BBF28-2CA2-4C30-9449-42BCDAD7256F}"/>
              </a:ext>
            </a:extLst>
          </p:cNvPr>
          <p:cNvSpPr/>
          <p:nvPr/>
        </p:nvSpPr>
        <p:spPr>
          <a:xfrm>
            <a:off x="1429658" y="3793676"/>
            <a:ext cx="404586" cy="364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347066-E217-4A15-8A37-AAF3F23601F5}"/>
              </a:ext>
            </a:extLst>
          </p:cNvPr>
          <p:cNvSpPr/>
          <p:nvPr/>
        </p:nvSpPr>
        <p:spPr>
          <a:xfrm>
            <a:off x="1937865" y="3878597"/>
            <a:ext cx="532147" cy="5044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81D57-E425-4BED-9370-A45CF7AC3C79}"/>
              </a:ext>
            </a:extLst>
          </p:cNvPr>
          <p:cNvSpPr/>
          <p:nvPr/>
        </p:nvSpPr>
        <p:spPr>
          <a:xfrm>
            <a:off x="2564838" y="3477675"/>
            <a:ext cx="385192" cy="3522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B1893C2B-5138-4EAB-974F-D13A8A9E2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0" t="78636" r="30616" b="14539"/>
          <a:stretch/>
        </p:blipFill>
        <p:spPr>
          <a:xfrm>
            <a:off x="4647271" y="4960442"/>
            <a:ext cx="3095290" cy="1371086"/>
          </a:xfrm>
          <a:prstGeom prst="rect">
            <a:avLst/>
          </a:prstGeo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E937D257-6E37-45C9-AB56-24128AF75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0" t="71445" r="28078" b="26150"/>
          <a:stretch/>
        </p:blipFill>
        <p:spPr>
          <a:xfrm>
            <a:off x="4601002" y="3828501"/>
            <a:ext cx="4308911" cy="5044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3C3D95-6391-4896-B048-AB5A8AE3C553}"/>
              </a:ext>
            </a:extLst>
          </p:cNvPr>
          <p:cNvSpPr/>
          <p:nvPr/>
        </p:nvSpPr>
        <p:spPr>
          <a:xfrm>
            <a:off x="4880880" y="4108062"/>
            <a:ext cx="238375" cy="27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B83356-7CE5-46C6-A9BB-9F882E1CE193}"/>
              </a:ext>
            </a:extLst>
          </p:cNvPr>
          <p:cNvSpPr/>
          <p:nvPr/>
        </p:nvSpPr>
        <p:spPr>
          <a:xfrm flipV="1">
            <a:off x="7206135" y="4389260"/>
            <a:ext cx="385192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57" y="1364119"/>
                <a:ext cx="8772029" cy="206488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</a:t>
                </a:r>
                <a:r>
                  <a:rPr lang="en-US" b="1" dirty="0"/>
                  <a:t>updated</a:t>
                </a:r>
                <a:r>
                  <a:rPr lang="en-US" dirty="0"/>
                  <a:t> based on changes in confidence </a:t>
                </a:r>
                <a:r>
                  <a:rPr lang="en-US" b="1" dirty="0"/>
                  <a:t>after new observations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These updates have been proposed to relate to </a:t>
                </a:r>
                <a:r>
                  <a:rPr lang="en-US" b="1" dirty="0">
                    <a:solidFill>
                      <a:srgbClr val="C00000"/>
                    </a:solidFill>
                  </a:rPr>
                  <a:t>phasic dopamine responses</a:t>
                </a:r>
                <a:r>
                  <a:rPr lang="en-US" dirty="0"/>
                  <a:t> within the </a:t>
                </a:r>
                <a:r>
                  <a:rPr lang="en-US" b="1" dirty="0"/>
                  <a:t>neural process theory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BE7B4A7-8B19-4386-8A55-C331C1DC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57" y="1364119"/>
                <a:ext cx="8772029" cy="2064882"/>
              </a:xfrm>
              <a:blipFill>
                <a:blip r:embed="rId2"/>
                <a:stretch>
                  <a:fillRect l="-625" t="-2065" r="-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75B1F5F-53FA-47F2-952A-B2F0DD597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7" t="50813" r="38822" b="6064"/>
          <a:stretch/>
        </p:blipFill>
        <p:spPr>
          <a:xfrm>
            <a:off x="234087" y="3429000"/>
            <a:ext cx="3451222" cy="33443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195B7A-F018-4CB1-AD46-DBD969FA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/>
              <a:t>Graphical model of POMDP structure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347066-E217-4A15-8A37-AAF3F23601F5}"/>
              </a:ext>
            </a:extLst>
          </p:cNvPr>
          <p:cNvSpPr/>
          <p:nvPr/>
        </p:nvSpPr>
        <p:spPr>
          <a:xfrm>
            <a:off x="1937865" y="3878597"/>
            <a:ext cx="532147" cy="5044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C81D57-E425-4BED-9370-A45CF7AC3C79}"/>
              </a:ext>
            </a:extLst>
          </p:cNvPr>
          <p:cNvSpPr/>
          <p:nvPr/>
        </p:nvSpPr>
        <p:spPr>
          <a:xfrm>
            <a:off x="2564838" y="3477675"/>
            <a:ext cx="385192" cy="3522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FC552-704A-4EEF-953F-057AB1BF0DE5}"/>
              </a:ext>
            </a:extLst>
          </p:cNvPr>
          <p:cNvSpPr txBox="1"/>
          <p:nvPr/>
        </p:nvSpPr>
        <p:spPr>
          <a:xfrm>
            <a:off x="4173791" y="4059423"/>
            <a:ext cx="473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Similar to a </a:t>
            </a:r>
            <a:r>
              <a:rPr lang="en-US" b="1" dirty="0">
                <a:solidFill>
                  <a:srgbClr val="C00000"/>
                </a:solidFill>
              </a:rPr>
              <a:t>reward prediction error</a:t>
            </a:r>
            <a:r>
              <a:rPr lang="en-US" dirty="0">
                <a:solidFill>
                  <a:srgbClr val="C00000"/>
                </a:solidFill>
              </a:rPr>
              <a:t>, but with respect to 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CC58C-2F89-D23A-901A-E51B2F3F87B8}"/>
              </a:ext>
            </a:extLst>
          </p:cNvPr>
          <p:cNvSpPr txBox="1"/>
          <p:nvPr/>
        </p:nvSpPr>
        <p:spPr>
          <a:xfrm>
            <a:off x="4214108" y="5587981"/>
            <a:ext cx="465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See tutorial paper!</a:t>
            </a:r>
          </a:p>
        </p:txBody>
      </p:sp>
    </p:spTree>
    <p:extLst>
      <p:ext uri="{BB962C8B-B14F-4D97-AF65-F5344CB8AC3E}">
        <p14:creationId xmlns:p14="http://schemas.microsoft.com/office/powerpoint/2010/main" val="759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B1C-ED3C-499A-AEA2-5288DF29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process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B2A6DA-88C4-40C6-8D07-6401E23FC4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study has shown </a:t>
                </a:r>
                <a:r>
                  <a:rPr lang="en-US" b="1" dirty="0"/>
                  <a:t>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updating </a:t>
                </a:r>
                <a:r>
                  <a:rPr lang="en-US" b="1" dirty="0"/>
                  <a:t>is correlated with neural activity in </a:t>
                </a:r>
                <a:r>
                  <a:rPr lang="en-US" b="1" dirty="0">
                    <a:solidFill>
                      <a:srgbClr val="C00000"/>
                    </a:solidFill>
                  </a:rPr>
                  <a:t>midbrain dopamine regions </a:t>
                </a:r>
                <a:r>
                  <a:rPr lang="en-US" dirty="0"/>
                  <a:t>as well as dopaminergic targets</a:t>
                </a:r>
              </a:p>
              <a:p>
                <a:pPr lvl="1"/>
                <a:r>
                  <a:rPr lang="en-US" dirty="0"/>
                  <a:t>Theory remains to be thoroughly tested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1B2A6DA-88C4-40C6-8D07-6401E23FC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4F8CC1E-B23D-4FE0-B3C0-1FD3F8D76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81"/>
          <a:stretch/>
        </p:blipFill>
        <p:spPr>
          <a:xfrm>
            <a:off x="4056281" y="3500003"/>
            <a:ext cx="4630519" cy="1320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528F0-AEB2-4A16-A59D-57E7556AF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054" y="4959853"/>
            <a:ext cx="6304935" cy="1794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06FCE9-66C9-4024-BEF7-B8E9CA4A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959853"/>
            <a:ext cx="1822432" cy="17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0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6752" y="577738"/>
            <a:ext cx="6172200" cy="4923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</a:rPr>
              <a:t>Precise prior expectations?</a:t>
            </a:r>
          </a:p>
          <a:p>
            <a:pPr lvl="1"/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ED6723-2E0B-4B4D-89B6-240544D7440E}"/>
              </a:ext>
            </a:extLst>
          </p:cNvPr>
          <p:cNvSpPr txBox="1"/>
          <p:nvPr/>
        </p:nvSpPr>
        <p:spPr>
          <a:xfrm rot="16200000">
            <a:off x="2914986" y="4289477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Probability</a:t>
            </a:r>
          </a:p>
        </p:txBody>
      </p:sp>
      <p:pic>
        <p:nvPicPr>
          <p:cNvPr id="29" name="Content Placeholder 3" descr="F2.medium.gif">
            <a:extLst>
              <a:ext uri="{FF2B5EF4-FFF2-40B4-BE49-F238E27FC236}">
                <a16:creationId xmlns:a16="http://schemas.microsoft.com/office/drawing/2014/main" id="{4055A3E4-8814-4BFF-8853-EDDB8CAB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37" t="46357" r="343" b="308"/>
          <a:stretch/>
        </p:blipFill>
        <p:spPr>
          <a:xfrm>
            <a:off x="3486086" y="2908790"/>
            <a:ext cx="4360643" cy="2542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E5CBF5-6E99-4B3C-BF62-AE4DBD04CD9D}"/>
              </a:ext>
            </a:extLst>
          </p:cNvPr>
          <p:cNvSpPr txBox="1"/>
          <p:nvPr/>
        </p:nvSpPr>
        <p:spPr>
          <a:xfrm>
            <a:off x="6586162" y="1336074"/>
            <a:ext cx="14639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292934"/>
                </a:solidFill>
                <a:latin typeface="Arial"/>
              </a:rPr>
              <a:t>Bayes’ theorem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5A795-E5CB-4A46-B758-B63456B481FD}"/>
              </a:ext>
            </a:extLst>
          </p:cNvPr>
          <p:cNvSpPr txBox="1"/>
          <p:nvPr/>
        </p:nvSpPr>
        <p:spPr>
          <a:xfrm>
            <a:off x="6912550" y="5481017"/>
            <a:ext cx="934179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B050"/>
                </a:solidFill>
                <a:latin typeface="Arial"/>
              </a:rPr>
              <a:t>Friendly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58469-17EC-48F3-950C-06C3DD4C9088}"/>
              </a:ext>
            </a:extLst>
          </p:cNvPr>
          <p:cNvSpPr txBox="1"/>
          <p:nvPr/>
        </p:nvSpPr>
        <p:spPr>
          <a:xfrm>
            <a:off x="5984108" y="5481017"/>
            <a:ext cx="82968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Neutral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D90F16-2B2B-4067-ACDA-186916B833E4}"/>
              </a:ext>
            </a:extLst>
          </p:cNvPr>
          <p:cNvSpPr txBox="1"/>
          <p:nvPr/>
        </p:nvSpPr>
        <p:spPr>
          <a:xfrm>
            <a:off x="7139241" y="3075937"/>
            <a:ext cx="7133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Calibri"/>
              </a:rPr>
              <a:t>Neutral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8ED869-6E6F-4859-9BBD-B30A55AD0058}"/>
              </a:ext>
            </a:extLst>
          </p:cNvPr>
          <p:cNvCxnSpPr>
            <a:cxnSpLocks/>
          </p:cNvCxnSpPr>
          <p:nvPr/>
        </p:nvCxnSpPr>
        <p:spPr>
          <a:xfrm flipH="1" flipV="1">
            <a:off x="4050323" y="2908790"/>
            <a:ext cx="756138" cy="44414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A79803-1D95-4017-AAE0-D051D6AE1DE0}"/>
              </a:ext>
            </a:extLst>
          </p:cNvPr>
          <p:cNvSpPr txBox="1"/>
          <p:nvPr/>
        </p:nvSpPr>
        <p:spPr>
          <a:xfrm>
            <a:off x="3441398" y="2580284"/>
            <a:ext cx="927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Calibri"/>
              </a:rPr>
              <a:t>Unfriendly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C7DCDC-FC0D-4525-9B61-FDDFDB868129}"/>
              </a:ext>
            </a:extLst>
          </p:cNvPr>
          <p:cNvCxnSpPr>
            <a:cxnSpLocks/>
          </p:cNvCxnSpPr>
          <p:nvPr/>
        </p:nvCxnSpPr>
        <p:spPr>
          <a:xfrm flipV="1">
            <a:off x="5386089" y="2772180"/>
            <a:ext cx="211680" cy="144167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A6665B-2099-4952-AAF4-2E1278DB070E}"/>
              </a:ext>
            </a:extLst>
          </p:cNvPr>
          <p:cNvSpPr txBox="1"/>
          <p:nvPr/>
        </p:nvSpPr>
        <p:spPr>
          <a:xfrm>
            <a:off x="4631010" y="2496163"/>
            <a:ext cx="22402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Calibri"/>
              </a:rPr>
              <a:t>Perceived as </a:t>
            </a:r>
            <a:r>
              <a:rPr lang="en-US" sz="1350" b="1" dirty="0">
                <a:solidFill>
                  <a:srgbClr val="FF0000"/>
                </a:solidFill>
                <a:latin typeface="Calibri"/>
              </a:rPr>
              <a:t>more</a:t>
            </a:r>
            <a:r>
              <a:rPr lang="en-US" sz="1350" dirty="0">
                <a:solidFill>
                  <a:srgbClr val="FF0000"/>
                </a:solidFill>
                <a:latin typeface="Calibri"/>
              </a:rPr>
              <a:t> unfriendly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3B2081-CC12-4BA7-875F-3930DE4F8AE0}"/>
              </a:ext>
            </a:extLst>
          </p:cNvPr>
          <p:cNvSpPr/>
          <p:nvPr/>
        </p:nvSpPr>
        <p:spPr>
          <a:xfrm>
            <a:off x="6323256" y="3361588"/>
            <a:ext cx="1523473" cy="361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8AF748-FB70-4C29-B501-C3B920CB1221}"/>
              </a:ext>
            </a:extLst>
          </p:cNvPr>
          <p:cNvCxnSpPr>
            <a:cxnSpLocks/>
          </p:cNvCxnSpPr>
          <p:nvPr/>
        </p:nvCxnSpPr>
        <p:spPr>
          <a:xfrm flipV="1">
            <a:off x="6663849" y="3415462"/>
            <a:ext cx="673268" cy="63413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A83E61-DC58-55F5-CEED-A6537CCC3E69}"/>
              </a:ext>
            </a:extLst>
          </p:cNvPr>
          <p:cNvSpPr txBox="1"/>
          <p:nvPr/>
        </p:nvSpPr>
        <p:spPr>
          <a:xfrm>
            <a:off x="4463410" y="5481017"/>
            <a:ext cx="1244943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</a:rPr>
              <a:t>Unfriendly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3FAF3C-9273-F50F-FA3B-42B7A4F72A82}"/>
                  </a:ext>
                </a:extLst>
              </p:cNvPr>
              <p:cNvSpPr txBox="1"/>
              <p:nvPr/>
            </p:nvSpPr>
            <p:spPr>
              <a:xfrm>
                <a:off x="3441398" y="1766283"/>
                <a:ext cx="51139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429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𝑓𝑟𝑖𝑒𝑛𝑑𝑙𝑦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e>
                      </m:d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𝑓𝑎𝑐𝑒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292934"/>
                              </a:solidFill>
                              <a:latin typeface="Cambria Math" panose="02040503050406030204" pitchFamily="18" charset="0"/>
                            </a:rPr>
                            <m:t>𝑓𝑟𝑖𝑒𝑛𝑑𝑙𝑦</m:t>
                          </m:r>
                        </m:e>
                      </m:d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𝑓𝑟𝑖𝑒𝑛𝑑𝑙𝑦</m:t>
                      </m:r>
                      <m:r>
                        <a:rPr lang="en-US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292934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3FAF3C-9273-F50F-FA3B-42B7A4F72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398" y="1766283"/>
                <a:ext cx="5113900" cy="276999"/>
              </a:xfrm>
              <a:prstGeom prst="rect">
                <a:avLst/>
              </a:prstGeom>
              <a:blipFill>
                <a:blip r:embed="rId4"/>
                <a:stretch>
                  <a:fillRect l="-597" t="-2222" r="-119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827FA32-EB81-1A86-37D9-157983FE5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878"/>
          <a:stretch/>
        </p:blipFill>
        <p:spPr>
          <a:xfrm>
            <a:off x="866362" y="1895099"/>
            <a:ext cx="1821067" cy="4077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027F7D-AE9E-11F6-11F1-05595DF5332A}"/>
              </a:ext>
            </a:extLst>
          </p:cNvPr>
          <p:cNvSpPr txBox="1"/>
          <p:nvPr/>
        </p:nvSpPr>
        <p:spPr>
          <a:xfrm>
            <a:off x="1207496" y="6057460"/>
            <a:ext cx="124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C00000"/>
                </a:solidFill>
                <a:latin typeface="Arial"/>
              </a:rPr>
              <a:t>Ambiguous Expression</a:t>
            </a:r>
          </a:p>
        </p:txBody>
      </p:sp>
    </p:spTree>
    <p:extLst>
      <p:ext uri="{BB962C8B-B14F-4D97-AF65-F5344CB8AC3E}">
        <p14:creationId xmlns:p14="http://schemas.microsoft.com/office/powerpoint/2010/main" val="31459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 animBg="1"/>
      <p:bldP spid="19" grpId="0" animBg="1"/>
      <p:bldP spid="21" grpId="0"/>
      <p:bldP spid="24" grpId="0"/>
      <p:bldP spid="26" grpId="0"/>
      <p:bldP spid="2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D9A5-9ACE-4E82-A001-E52EB4F6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272" y="2933700"/>
            <a:ext cx="5834931" cy="990600"/>
          </a:xfrm>
        </p:spPr>
        <p:txBody>
          <a:bodyPr>
            <a:noAutofit/>
          </a:bodyPr>
          <a:lstStyle/>
          <a:p>
            <a:r>
              <a:rPr lang="en-US" sz="4400" dirty="0"/>
              <a:t>Active </a:t>
            </a:r>
            <a:r>
              <a:rPr lang="en-US" sz="4400" u="sng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44230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</a:t>
            </a:r>
            <a:r>
              <a:rPr lang="en-US" u="sng" dirty="0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964A3E9-473D-41A9-B54C-F2C3051026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types of exploration:</a:t>
                </a:r>
              </a:p>
              <a:p>
                <a:endParaRPr lang="en-US" dirty="0"/>
              </a:p>
              <a:p>
                <a:pPr lvl="1"/>
                <a:r>
                  <a:rPr lang="en-US" b="1" dirty="0"/>
                  <a:t>State exploration: </a:t>
                </a:r>
                <a:r>
                  <a:rPr lang="en-US" dirty="0"/>
                  <a:t>seeking information about hidden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states</a:t>
                </a:r>
              </a:p>
              <a:p>
                <a:pPr lvl="2"/>
                <a:r>
                  <a:rPr lang="en-US" dirty="0"/>
                  <a:t>Left machine better vs. right machine better (take hint)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b="1" dirty="0"/>
                  <a:t>Parameter exploration</a:t>
                </a:r>
                <a:r>
                  <a:rPr lang="en-US" dirty="0"/>
                  <a:t>: seeking information about </a:t>
                </a:r>
                <a:r>
                  <a:rPr lang="en-US" b="1" dirty="0">
                    <a:solidFill>
                      <a:srgbClr val="0070C0"/>
                    </a:solidFill>
                  </a:rPr>
                  <a:t>parameters</a:t>
                </a:r>
              </a:p>
              <a:p>
                <a:pPr lvl="2"/>
                <a:r>
                  <a:rPr lang="en-US" b="1" dirty="0"/>
                  <a:t>Choosing the left machine </a:t>
                </a:r>
                <a:r>
                  <a:rPr lang="en-US" dirty="0"/>
                  <a:t>to </a:t>
                </a:r>
                <a:r>
                  <a:rPr lang="en-US" u="sng" dirty="0"/>
                  <a:t>learn</a:t>
                </a:r>
                <a:r>
                  <a:rPr lang="en-US" b="1" dirty="0"/>
                  <a:t>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reward probabilities</a:t>
                </a:r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Driven by an </a:t>
                </a:r>
                <a:r>
                  <a:rPr lang="en-US" b="1" dirty="0"/>
                  <a:t>added term to the expected free energy </a:t>
                </a:r>
                <a:r>
                  <a:rPr lang="en-US" dirty="0"/>
                  <a:t>when learning is included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C964A3E9-473D-41A9-B54C-F2C305102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4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BB434-ADBF-4226-B513-CC7F9DFBFA67}"/>
              </a:ext>
            </a:extLst>
          </p:cNvPr>
          <p:cNvSpPr txBox="1"/>
          <p:nvPr/>
        </p:nvSpPr>
        <p:spPr>
          <a:xfrm>
            <a:off x="5825222" y="5563520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12A62-9C91-45FD-A70A-3BB9DCE31C37}"/>
              </a:ext>
            </a:extLst>
          </p:cNvPr>
          <p:cNvSpPr txBox="1"/>
          <p:nvPr/>
        </p:nvSpPr>
        <p:spPr>
          <a:xfrm>
            <a:off x="5825223" y="5799024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E8DEE-DFA0-423D-9436-161D4A123B8D}"/>
              </a:ext>
            </a:extLst>
          </p:cNvPr>
          <p:cNvSpPr txBox="1"/>
          <p:nvPr/>
        </p:nvSpPr>
        <p:spPr>
          <a:xfrm>
            <a:off x="5825224" y="6054227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Win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42503A-1983-4DCA-ADFF-A912B8D80076}"/>
                  </a:ext>
                </a:extLst>
              </p:cNvPr>
              <p:cNvSpPr txBox="1"/>
              <p:nvPr/>
            </p:nvSpPr>
            <p:spPr>
              <a:xfrm>
                <a:off x="4474776" y="5517585"/>
                <a:ext cx="1443938" cy="837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42503A-1983-4DCA-ADFF-A912B8D80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76" y="5517585"/>
                <a:ext cx="1443938" cy="83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903CA80-4506-4F3A-881D-D81A0E81F0EE}"/>
              </a:ext>
            </a:extLst>
          </p:cNvPr>
          <p:cNvSpPr txBox="1"/>
          <p:nvPr/>
        </p:nvSpPr>
        <p:spPr>
          <a:xfrm>
            <a:off x="4551156" y="5243111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Left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E982C-553D-4FAB-8C9D-E847353682D7}"/>
              </a:ext>
            </a:extLst>
          </p:cNvPr>
          <p:cNvSpPr txBox="1"/>
          <p:nvPr/>
        </p:nvSpPr>
        <p:spPr>
          <a:xfrm>
            <a:off x="5209297" y="5241513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B25197-3037-4CF6-B631-55D321E9D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33"/>
          <a:stretch/>
        </p:blipFill>
        <p:spPr>
          <a:xfrm>
            <a:off x="0" y="2882550"/>
            <a:ext cx="9144000" cy="6095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59C040-BA97-4D65-B490-781B855CBBEB}"/>
              </a:ext>
            </a:extLst>
          </p:cNvPr>
          <p:cNvSpPr txBox="1"/>
          <p:nvPr/>
        </p:nvSpPr>
        <p:spPr>
          <a:xfrm>
            <a:off x="6821129" y="4240180"/>
            <a:ext cx="2168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Drive toward the “Right” state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578421-222A-48FA-82AD-CA217477597A}"/>
              </a:ext>
            </a:extLst>
          </p:cNvPr>
          <p:cNvCxnSpPr>
            <a:cxnSpLocks/>
          </p:cNvCxnSpPr>
          <p:nvPr/>
        </p:nvCxnSpPr>
        <p:spPr>
          <a:xfrm>
            <a:off x="2521009" y="3448797"/>
            <a:ext cx="2862152" cy="1683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342F46-8FDA-4027-A604-2CD683AA7E72}"/>
              </a:ext>
            </a:extLst>
          </p:cNvPr>
          <p:cNvCxnSpPr>
            <a:cxnSpLocks/>
          </p:cNvCxnSpPr>
          <p:nvPr/>
        </p:nvCxnSpPr>
        <p:spPr>
          <a:xfrm>
            <a:off x="2521009" y="3492131"/>
            <a:ext cx="2235346" cy="15960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565C3B-E6E2-410C-9952-421EB1D84A7D}"/>
              </a:ext>
            </a:extLst>
          </p:cNvPr>
          <p:cNvCxnSpPr>
            <a:cxnSpLocks/>
          </p:cNvCxnSpPr>
          <p:nvPr/>
        </p:nvCxnSpPr>
        <p:spPr>
          <a:xfrm flipH="1">
            <a:off x="5604387" y="3657600"/>
            <a:ext cx="796267" cy="14748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814D00-F1C0-454A-8CC5-2B2F4E7710C1}"/>
              </a:ext>
            </a:extLst>
          </p:cNvPr>
          <p:cNvCxnSpPr>
            <a:cxnSpLocks/>
          </p:cNvCxnSpPr>
          <p:nvPr/>
        </p:nvCxnSpPr>
        <p:spPr>
          <a:xfrm flipH="1">
            <a:off x="4940710" y="3657600"/>
            <a:ext cx="1423219" cy="1448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0EB0FC-CD8A-4A02-A8D1-8B781917B0A9}"/>
              </a:ext>
            </a:extLst>
          </p:cNvPr>
          <p:cNvSpPr txBox="1"/>
          <p:nvPr/>
        </p:nvSpPr>
        <p:spPr>
          <a:xfrm>
            <a:off x="6732462" y="2626949"/>
            <a:ext cx="1708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“Novelty”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7B3CEC-1F1F-48C9-8568-F765B4CD3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2" t="22278" r="67805" b="39847"/>
          <a:stretch/>
        </p:blipFill>
        <p:spPr>
          <a:xfrm>
            <a:off x="3641740" y="5446807"/>
            <a:ext cx="867300" cy="990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595F8E-AFE9-6DC9-32BE-1F2F1A5DE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977653"/>
            <a:ext cx="4584819" cy="471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F1318B-D66B-161E-54AB-B0FAFCE27BEC}"/>
              </a:ext>
            </a:extLst>
          </p:cNvPr>
          <p:cNvSpPr txBox="1"/>
          <p:nvPr/>
        </p:nvSpPr>
        <p:spPr>
          <a:xfrm>
            <a:off x="2976697" y="2637711"/>
            <a:ext cx="249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“Pragmatic value”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C5F4-EF4E-6F55-CD91-52F2DCBE9FE7}"/>
              </a:ext>
            </a:extLst>
          </p:cNvPr>
          <p:cNvSpPr txBox="1"/>
          <p:nvPr/>
        </p:nvSpPr>
        <p:spPr>
          <a:xfrm>
            <a:off x="601098" y="2596259"/>
            <a:ext cx="2946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“Epistemic value”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C0C3B-4839-2E9E-9C75-82FCCFB2C6EE}"/>
              </a:ext>
            </a:extLst>
          </p:cNvPr>
          <p:cNvSpPr txBox="1"/>
          <p:nvPr/>
        </p:nvSpPr>
        <p:spPr>
          <a:xfrm>
            <a:off x="1920524" y="5948009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Start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3957B-D638-0045-3101-B7E6D7C6A198}"/>
              </a:ext>
            </a:extLst>
          </p:cNvPr>
          <p:cNvSpPr txBox="1"/>
          <p:nvPr/>
        </p:nvSpPr>
        <p:spPr>
          <a:xfrm>
            <a:off x="1920525" y="6183513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A96ACB-9B27-F352-4537-448C938EF527}"/>
              </a:ext>
            </a:extLst>
          </p:cNvPr>
          <p:cNvSpPr txBox="1"/>
          <p:nvPr/>
        </p:nvSpPr>
        <p:spPr>
          <a:xfrm>
            <a:off x="1920526" y="6438716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Win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513DF1-9B45-4EE9-8B91-72BCB372032D}"/>
                  </a:ext>
                </a:extLst>
              </p:cNvPr>
              <p:cNvSpPr txBox="1"/>
              <p:nvPr/>
            </p:nvSpPr>
            <p:spPr>
              <a:xfrm>
                <a:off x="518802" y="5902074"/>
                <a:ext cx="1443938" cy="8249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513DF1-9B45-4EE9-8B91-72BCB3720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02" y="5902074"/>
                <a:ext cx="1443938" cy="82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95E259E-C8DF-D856-CCE2-E42177E17323}"/>
              </a:ext>
            </a:extLst>
          </p:cNvPr>
          <p:cNvSpPr txBox="1"/>
          <p:nvPr/>
        </p:nvSpPr>
        <p:spPr>
          <a:xfrm>
            <a:off x="646458" y="5627600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Left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EB1DB-B3B1-9525-6BBD-168402D815F3}"/>
              </a:ext>
            </a:extLst>
          </p:cNvPr>
          <p:cNvSpPr txBox="1"/>
          <p:nvPr/>
        </p:nvSpPr>
        <p:spPr>
          <a:xfrm>
            <a:off x="1304599" y="5626002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71BB30-700B-E353-7DE9-327129222963}"/>
              </a:ext>
            </a:extLst>
          </p:cNvPr>
          <p:cNvSpPr txBox="1"/>
          <p:nvPr/>
        </p:nvSpPr>
        <p:spPr>
          <a:xfrm>
            <a:off x="0" y="6053599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en-US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48C2E2-6B62-7CE9-1BB1-D7F5DDCD3F0B}"/>
              </a:ext>
            </a:extLst>
          </p:cNvPr>
          <p:cNvSpPr txBox="1"/>
          <p:nvPr/>
        </p:nvSpPr>
        <p:spPr>
          <a:xfrm>
            <a:off x="6810047" y="6161321"/>
            <a:ext cx="2409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Higher counts = 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less exploratory drive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CD7865A-11E6-89AA-F4E4-B831AB46E4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1" t="-939" r="30008" b="85299"/>
          <a:stretch/>
        </p:blipFill>
        <p:spPr>
          <a:xfrm>
            <a:off x="6478678" y="1393923"/>
            <a:ext cx="1958276" cy="4090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3F72A8-8824-6724-7423-245D7523D381}"/>
              </a:ext>
            </a:extLst>
          </p:cNvPr>
          <p:cNvSpPr txBox="1"/>
          <p:nvPr/>
        </p:nvSpPr>
        <p:spPr>
          <a:xfrm>
            <a:off x="5993856" y="458936"/>
            <a:ext cx="292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probability that </a:t>
            </a:r>
            <a:r>
              <a:rPr lang="en-US" b="1" i="1" dirty="0">
                <a:solidFill>
                  <a:srgbClr val="FF0000"/>
                </a:solidFill>
              </a:rPr>
              <a:t>p(</a:t>
            </a:r>
            <a:r>
              <a:rPr lang="en-US" b="1" i="1" dirty="0" err="1">
                <a:solidFill>
                  <a:srgbClr val="FF0000"/>
                </a:solidFill>
              </a:rPr>
              <a:t>o|s</a:t>
            </a:r>
            <a:r>
              <a:rPr lang="en-US" b="1" i="1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 has a particular shape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1A796D-22D2-830A-CBD7-22C1277F95C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7457816" y="1105267"/>
            <a:ext cx="0" cy="28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1A4685-A94B-783E-7AAE-15BA049F7965}"/>
              </a:ext>
            </a:extLst>
          </p:cNvPr>
          <p:cNvCxnSpPr>
            <a:cxnSpLocks/>
          </p:cNvCxnSpPr>
          <p:nvPr/>
        </p:nvCxnSpPr>
        <p:spPr>
          <a:xfrm flipV="1">
            <a:off x="3913974" y="6183513"/>
            <a:ext cx="756232" cy="293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67F3564-940E-D096-E1A2-2152A9124C2A}"/>
              </a:ext>
            </a:extLst>
          </p:cNvPr>
          <p:cNvSpPr txBox="1"/>
          <p:nvPr/>
        </p:nvSpPr>
        <p:spPr>
          <a:xfrm>
            <a:off x="2693904" y="6454221"/>
            <a:ext cx="43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Concentration parameters (“counts”)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EA4412-8D5C-A40E-DACA-969DABA6785C}"/>
              </a:ext>
            </a:extLst>
          </p:cNvPr>
          <p:cNvSpPr txBox="1"/>
          <p:nvPr/>
        </p:nvSpPr>
        <p:spPr>
          <a:xfrm>
            <a:off x="498219" y="5138918"/>
            <a:ext cx="197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Normalized (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3669DD-3ED4-CE22-A6E7-3F5E50FB21A5}"/>
              </a:ext>
            </a:extLst>
          </p:cNvPr>
          <p:cNvCxnSpPr/>
          <p:nvPr/>
        </p:nvCxnSpPr>
        <p:spPr>
          <a:xfrm>
            <a:off x="7343302" y="3428509"/>
            <a:ext cx="8970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AC4314F-5E51-ED0B-B886-7FF9E77E8422}"/>
              </a:ext>
            </a:extLst>
          </p:cNvPr>
          <p:cNvCxnSpPr/>
          <p:nvPr/>
        </p:nvCxnSpPr>
        <p:spPr>
          <a:xfrm>
            <a:off x="8408311" y="3428509"/>
            <a:ext cx="55697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816F454-2670-D4C2-FBCB-7D3F2C9259B2}"/>
              </a:ext>
            </a:extLst>
          </p:cNvPr>
          <p:cNvSpPr/>
          <p:nvPr/>
        </p:nvSpPr>
        <p:spPr>
          <a:xfrm>
            <a:off x="822831" y="2998171"/>
            <a:ext cx="2620166" cy="4063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383A16-3F95-93BD-DE54-54BFF2FDEC78}"/>
              </a:ext>
            </a:extLst>
          </p:cNvPr>
          <p:cNvSpPr/>
          <p:nvPr/>
        </p:nvSpPr>
        <p:spPr>
          <a:xfrm>
            <a:off x="3571584" y="3010874"/>
            <a:ext cx="1352802" cy="417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 animBg="1"/>
      <p:bldP spid="17" grpId="0"/>
      <p:bldP spid="18" grpId="0"/>
      <p:bldP spid="22" grpId="0"/>
      <p:bldP spid="37" grpId="0"/>
      <p:bldP spid="11" grpId="0"/>
      <p:bldP spid="19" grpId="0"/>
      <p:bldP spid="26" grpId="0"/>
      <p:bldP spid="27" grpId="0" animBg="1"/>
      <p:bldP spid="28" grpId="0"/>
      <p:bldP spid="31" grpId="0"/>
      <p:bldP spid="33" grpId="0"/>
      <p:bldP spid="34" grpId="0"/>
      <p:bldP spid="36" grpId="0"/>
      <p:bldP spid="44" grpId="0"/>
      <p:bldP spid="5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BB434-ADBF-4226-B513-CC7F9DFBFA67}"/>
              </a:ext>
            </a:extLst>
          </p:cNvPr>
          <p:cNvSpPr txBox="1"/>
          <p:nvPr/>
        </p:nvSpPr>
        <p:spPr>
          <a:xfrm>
            <a:off x="5825222" y="5563520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12A62-9C91-45FD-A70A-3BB9DCE31C37}"/>
              </a:ext>
            </a:extLst>
          </p:cNvPr>
          <p:cNvSpPr txBox="1"/>
          <p:nvPr/>
        </p:nvSpPr>
        <p:spPr>
          <a:xfrm>
            <a:off x="5825223" y="5799024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E8DEE-DFA0-423D-9436-161D4A123B8D}"/>
              </a:ext>
            </a:extLst>
          </p:cNvPr>
          <p:cNvSpPr txBox="1"/>
          <p:nvPr/>
        </p:nvSpPr>
        <p:spPr>
          <a:xfrm>
            <a:off x="5825224" y="6054227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Win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42503A-1983-4DCA-ADFF-A912B8D80076}"/>
                  </a:ext>
                </a:extLst>
              </p:cNvPr>
              <p:cNvSpPr txBox="1"/>
              <p:nvPr/>
            </p:nvSpPr>
            <p:spPr>
              <a:xfrm>
                <a:off x="4474776" y="5517585"/>
                <a:ext cx="1443938" cy="837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𝟑𝟎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42503A-1983-4DCA-ADFF-A912B8D80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76" y="5517585"/>
                <a:ext cx="1443938" cy="837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903CA80-4506-4F3A-881D-D81A0E81F0EE}"/>
              </a:ext>
            </a:extLst>
          </p:cNvPr>
          <p:cNvSpPr txBox="1"/>
          <p:nvPr/>
        </p:nvSpPr>
        <p:spPr>
          <a:xfrm>
            <a:off x="4551156" y="5243111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Left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E982C-553D-4FAB-8C9D-E847353682D7}"/>
              </a:ext>
            </a:extLst>
          </p:cNvPr>
          <p:cNvSpPr txBox="1"/>
          <p:nvPr/>
        </p:nvSpPr>
        <p:spPr>
          <a:xfrm>
            <a:off x="5209297" y="5241513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Right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07B3CEC-1F1F-48C9-8568-F765B4CD3E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2" t="22278" r="67805" b="39847"/>
          <a:stretch/>
        </p:blipFill>
        <p:spPr>
          <a:xfrm>
            <a:off x="3641740" y="5446807"/>
            <a:ext cx="867300" cy="99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EC0C3B-4839-2E9E-9C75-82FCCFB2C6EE}"/>
              </a:ext>
            </a:extLst>
          </p:cNvPr>
          <p:cNvSpPr txBox="1"/>
          <p:nvPr/>
        </p:nvSpPr>
        <p:spPr>
          <a:xfrm>
            <a:off x="1920524" y="5948009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Start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3957B-D638-0045-3101-B7E6D7C6A198}"/>
              </a:ext>
            </a:extLst>
          </p:cNvPr>
          <p:cNvSpPr txBox="1"/>
          <p:nvPr/>
        </p:nvSpPr>
        <p:spPr>
          <a:xfrm>
            <a:off x="1920525" y="6183513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A96ACB-9B27-F352-4537-448C938EF527}"/>
              </a:ext>
            </a:extLst>
          </p:cNvPr>
          <p:cNvSpPr txBox="1"/>
          <p:nvPr/>
        </p:nvSpPr>
        <p:spPr>
          <a:xfrm>
            <a:off x="1920526" y="6438716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Win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513DF1-9B45-4EE9-8B91-72BCB372032D}"/>
                  </a:ext>
                </a:extLst>
              </p:cNvPr>
              <p:cNvSpPr txBox="1"/>
              <p:nvPr/>
            </p:nvSpPr>
            <p:spPr>
              <a:xfrm>
                <a:off x="518802" y="5902074"/>
                <a:ext cx="1443938" cy="8249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𝟔𝟔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513DF1-9B45-4EE9-8B91-72BCB3720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02" y="5902074"/>
                <a:ext cx="1443938" cy="8249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95E259E-C8DF-D856-CCE2-E42177E17323}"/>
              </a:ext>
            </a:extLst>
          </p:cNvPr>
          <p:cNvSpPr txBox="1"/>
          <p:nvPr/>
        </p:nvSpPr>
        <p:spPr>
          <a:xfrm>
            <a:off x="646458" y="5627600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Left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EB1DB-B3B1-9525-6BBD-168402D815F3}"/>
              </a:ext>
            </a:extLst>
          </p:cNvPr>
          <p:cNvSpPr txBox="1"/>
          <p:nvPr/>
        </p:nvSpPr>
        <p:spPr>
          <a:xfrm>
            <a:off x="1304599" y="5626002"/>
            <a:ext cx="74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Right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71BB30-700B-E353-7DE9-327129222963}"/>
              </a:ext>
            </a:extLst>
          </p:cNvPr>
          <p:cNvSpPr txBox="1"/>
          <p:nvPr/>
        </p:nvSpPr>
        <p:spPr>
          <a:xfrm>
            <a:off x="0" y="6053599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en-US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48C2E2-6B62-7CE9-1BB1-D7F5DDCD3F0B}"/>
              </a:ext>
            </a:extLst>
          </p:cNvPr>
          <p:cNvSpPr txBox="1"/>
          <p:nvPr/>
        </p:nvSpPr>
        <p:spPr>
          <a:xfrm>
            <a:off x="6810047" y="6161321"/>
            <a:ext cx="2409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Higher counts = 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less exploratory drive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CD7865A-11E6-89AA-F4E4-B831AB46E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41" t="-939" r="30008" b="85299"/>
          <a:stretch/>
        </p:blipFill>
        <p:spPr>
          <a:xfrm>
            <a:off x="6478678" y="1393923"/>
            <a:ext cx="1958276" cy="4090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3F72A8-8824-6724-7423-245D7523D381}"/>
              </a:ext>
            </a:extLst>
          </p:cNvPr>
          <p:cNvSpPr txBox="1"/>
          <p:nvPr/>
        </p:nvSpPr>
        <p:spPr>
          <a:xfrm>
            <a:off x="5993856" y="458936"/>
            <a:ext cx="292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probability that </a:t>
            </a:r>
            <a:r>
              <a:rPr lang="en-US" b="1" i="1" dirty="0">
                <a:solidFill>
                  <a:srgbClr val="FF0000"/>
                </a:solidFill>
              </a:rPr>
              <a:t>p(</a:t>
            </a:r>
            <a:r>
              <a:rPr lang="en-US" b="1" i="1" dirty="0" err="1">
                <a:solidFill>
                  <a:srgbClr val="FF0000"/>
                </a:solidFill>
              </a:rPr>
              <a:t>o|s</a:t>
            </a:r>
            <a:r>
              <a:rPr lang="en-US" b="1" i="1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 has a particular shape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1A796D-22D2-830A-CBD7-22C1277F95C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7457816" y="1105267"/>
            <a:ext cx="0" cy="288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1A4685-A94B-783E-7AAE-15BA049F7965}"/>
              </a:ext>
            </a:extLst>
          </p:cNvPr>
          <p:cNvCxnSpPr>
            <a:cxnSpLocks/>
          </p:cNvCxnSpPr>
          <p:nvPr/>
        </p:nvCxnSpPr>
        <p:spPr>
          <a:xfrm flipV="1">
            <a:off x="3913974" y="6183513"/>
            <a:ext cx="756232" cy="2934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67F3564-940E-D096-E1A2-2152A9124C2A}"/>
              </a:ext>
            </a:extLst>
          </p:cNvPr>
          <p:cNvSpPr txBox="1"/>
          <p:nvPr/>
        </p:nvSpPr>
        <p:spPr>
          <a:xfrm>
            <a:off x="2693904" y="6454221"/>
            <a:ext cx="43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Concentration parameters (“counts”)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EA4412-8D5C-A40E-DACA-969DABA6785C}"/>
              </a:ext>
            </a:extLst>
          </p:cNvPr>
          <p:cNvSpPr txBox="1"/>
          <p:nvPr/>
        </p:nvSpPr>
        <p:spPr>
          <a:xfrm>
            <a:off x="498219" y="5138918"/>
            <a:ext cx="1974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Normalized (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5A75D-B7B8-073F-11F3-B3D7E3538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57"/>
          <a:stretch/>
        </p:blipFill>
        <p:spPr>
          <a:xfrm>
            <a:off x="1360509" y="2445539"/>
            <a:ext cx="4889419" cy="921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9A7682-7158-1AE8-0A87-BC5CBC2057B4}"/>
              </a:ext>
            </a:extLst>
          </p:cNvPr>
          <p:cNvSpPr txBox="1"/>
          <p:nvPr/>
        </p:nvSpPr>
        <p:spPr>
          <a:xfrm>
            <a:off x="2174621" y="4088710"/>
            <a:ext cx="151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Forgetting rate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3C6EA6-400F-2CD5-223D-799712D86AA4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933781" y="3231837"/>
            <a:ext cx="0" cy="8568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D0BEF1-A050-5DB7-AF96-6F86428D4BEC}"/>
              </a:ext>
            </a:extLst>
          </p:cNvPr>
          <p:cNvSpPr txBox="1"/>
          <p:nvPr/>
        </p:nvSpPr>
        <p:spPr>
          <a:xfrm>
            <a:off x="3613796" y="4088710"/>
            <a:ext cx="151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Learning rate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5690EA-A013-755C-956A-558903CCAE01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372956" y="3231837"/>
            <a:ext cx="0" cy="8568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C7EF93-A77F-4E6D-9C89-AED9A1A3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2" r="-805" b="-3944"/>
          <a:stretch/>
        </p:blipFill>
        <p:spPr>
          <a:xfrm>
            <a:off x="742170" y="4635760"/>
            <a:ext cx="7944630" cy="2343688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27E84B-5175-4750-899D-4C1011EE5097}"/>
              </a:ext>
            </a:extLst>
          </p:cNvPr>
          <p:cNvSpPr/>
          <p:nvPr/>
        </p:nvSpPr>
        <p:spPr>
          <a:xfrm>
            <a:off x="2293778" y="5807604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F319-D8D6-4EC5-A704-5BE23BCE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A221-3973-4FAD-8CCC-76A38CF32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inference describes </a:t>
            </a:r>
            <a:r>
              <a:rPr lang="en-US" b="1" dirty="0"/>
              <a:t>perception, learning, and decision-making </a:t>
            </a:r>
            <a:r>
              <a:rPr lang="en-US" dirty="0"/>
              <a:t>in terms of approximate Bayesian inference</a:t>
            </a:r>
          </a:p>
          <a:p>
            <a:endParaRPr lang="en-US" dirty="0"/>
          </a:p>
          <a:p>
            <a:r>
              <a:rPr lang="en-US" dirty="0"/>
              <a:t>It uses a </a:t>
            </a:r>
            <a:r>
              <a:rPr lang="en-US" b="1" dirty="0"/>
              <a:t>variational message passing </a:t>
            </a:r>
            <a:r>
              <a:rPr lang="en-US" dirty="0"/>
              <a:t>scheme that is </a:t>
            </a:r>
            <a:r>
              <a:rPr lang="en-US" b="1" dirty="0"/>
              <a:t>biologically plausible </a:t>
            </a:r>
            <a:r>
              <a:rPr lang="en-US" dirty="0"/>
              <a:t>and can generate neuroscientific predictions</a:t>
            </a:r>
          </a:p>
          <a:p>
            <a:endParaRPr lang="en-US" dirty="0"/>
          </a:p>
          <a:p>
            <a:r>
              <a:rPr lang="en-US" dirty="0"/>
              <a:t>It includes </a:t>
            </a:r>
            <a:r>
              <a:rPr lang="en-US" b="1" dirty="0"/>
              <a:t>reward-seeking</a:t>
            </a:r>
            <a:r>
              <a:rPr lang="en-US" dirty="0"/>
              <a:t> as well as </a:t>
            </a:r>
            <a:r>
              <a:rPr lang="en-US" b="1" dirty="0"/>
              <a:t>information-seeking</a:t>
            </a:r>
            <a:r>
              <a:rPr lang="en-US" dirty="0"/>
              <a:t> drives</a:t>
            </a:r>
          </a:p>
          <a:p>
            <a:pPr lvl="1"/>
            <a:r>
              <a:rPr lang="en-US" b="1" dirty="0"/>
              <a:t>Active learning</a:t>
            </a:r>
            <a:r>
              <a:rPr lang="en-US" dirty="0"/>
              <a:t>: Additional information-seeking drive when trying to learn model parameters (e.g., reward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46944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F319-D8D6-4EC5-A704-5BE23BCE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these models </a:t>
            </a:r>
            <a:r>
              <a:rPr lang="en-US" b="1" u="sng" dirty="0"/>
              <a:t>useful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A221-3973-4FAD-8CCC-76A38CF32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1799"/>
            <a:ext cx="8229600" cy="45127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with other modeling approaches: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</a:t>
            </a:r>
            <a:r>
              <a:rPr lang="en-US" b="1" dirty="0"/>
              <a:t>build models </a:t>
            </a:r>
            <a:r>
              <a:rPr lang="en-US" dirty="0"/>
              <a:t>that represent </a:t>
            </a:r>
            <a:r>
              <a:rPr lang="en-US" b="1" dirty="0"/>
              <a:t>precise hypotheses </a:t>
            </a:r>
            <a:r>
              <a:rPr lang="en-US" dirty="0"/>
              <a:t>about the mechanisms generating clinical phenomena of interest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</a:t>
            </a:r>
            <a:r>
              <a:rPr lang="en-US" b="1" dirty="0"/>
              <a:t>fit</a:t>
            </a:r>
            <a:r>
              <a:rPr lang="en-US" dirty="0"/>
              <a:t> those models to empirical data and </a:t>
            </a:r>
            <a:r>
              <a:rPr lang="en-US" b="1" dirty="0"/>
              <a:t>test</a:t>
            </a:r>
            <a:r>
              <a:rPr lang="en-US" dirty="0"/>
              <a:t> those hypotheses</a:t>
            </a:r>
          </a:p>
          <a:p>
            <a:pPr lvl="2"/>
            <a:r>
              <a:rPr lang="en-US" dirty="0"/>
              <a:t>Requires designing appropriate </a:t>
            </a:r>
            <a:r>
              <a:rPr lang="en-US" b="1" dirty="0"/>
              <a:t>behavioral tasks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These models are most well-suited for modeling cognitive processes that involve </a:t>
            </a:r>
            <a:r>
              <a:rPr lang="en-US" b="1" dirty="0">
                <a:solidFill>
                  <a:srgbClr val="0070C0"/>
                </a:solidFill>
              </a:rPr>
              <a:t>partial observability</a:t>
            </a:r>
            <a:r>
              <a:rPr lang="en-US" dirty="0"/>
              <a:t> (</a:t>
            </a:r>
            <a:r>
              <a:rPr lang="en-US" b="1" dirty="0">
                <a:solidFill>
                  <a:srgbClr val="0070C0"/>
                </a:solidFill>
              </a:rPr>
              <a:t>state uncertainty</a:t>
            </a:r>
            <a:r>
              <a:rPr lang="en-US" dirty="0"/>
              <a:t>) and the </a:t>
            </a:r>
            <a:r>
              <a:rPr lang="en-US" b="1" dirty="0">
                <a:solidFill>
                  <a:srgbClr val="C00000"/>
                </a:solidFill>
              </a:rPr>
              <a:t>need for exploration </a:t>
            </a:r>
            <a:r>
              <a:rPr lang="en-US" dirty="0"/>
              <a:t>(to reduce uncertainty)</a:t>
            </a:r>
          </a:p>
        </p:txBody>
      </p:sp>
    </p:spTree>
    <p:extLst>
      <p:ext uri="{BB962C8B-B14F-4D97-AF65-F5344CB8AC3E}">
        <p14:creationId xmlns:p14="http://schemas.microsoft.com/office/powerpoint/2010/main" val="378981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0" y="201478"/>
            <a:ext cx="4019555" cy="70909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Empirical Studies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192E4-53E6-4895-8A8B-4F7D4763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" y="4464419"/>
            <a:ext cx="2411996" cy="1308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95695-2E86-E68C-9123-041B9935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76" y="4461067"/>
            <a:ext cx="3037036" cy="132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7BFB1-B749-261F-2A80-4A716CAC1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294" y="5553188"/>
            <a:ext cx="3023950" cy="1261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76BBB-E522-5FB5-8877-BBDE1A18A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84" y="2873263"/>
            <a:ext cx="2590186" cy="1500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EE128-8A41-32CB-AF44-465BD8C716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881"/>
          <a:stretch/>
        </p:blipFill>
        <p:spPr>
          <a:xfrm>
            <a:off x="5178830" y="1682580"/>
            <a:ext cx="3868414" cy="1103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C58D55-9BD8-1FAC-6C0F-2D29EFE8A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716" y="4456021"/>
            <a:ext cx="2411996" cy="132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A223F5-9C95-E564-6041-04846DDBD2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249"/>
          <a:stretch/>
        </p:blipFill>
        <p:spPr>
          <a:xfrm>
            <a:off x="96756" y="5893098"/>
            <a:ext cx="5806602" cy="906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6AFD89-9901-DF06-6B89-772A1771E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712" y="102534"/>
            <a:ext cx="4004558" cy="14647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1A2620-1135-BEFA-6866-A569A3A3D550}"/>
              </a:ext>
            </a:extLst>
          </p:cNvPr>
          <p:cNvSpPr txBox="1"/>
          <p:nvPr/>
        </p:nvSpPr>
        <p:spPr>
          <a:xfrm>
            <a:off x="180970" y="1024306"/>
            <a:ext cx="4391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Affective</a:t>
            </a:r>
            <a:r>
              <a:rPr lang="en-US" b="1" dirty="0"/>
              <a:t> &amp; </a:t>
            </a:r>
            <a:r>
              <a:rPr lang="en-US" b="1" dirty="0">
                <a:solidFill>
                  <a:srgbClr val="C00000"/>
                </a:solidFill>
              </a:rPr>
              <a:t>Substance Use </a:t>
            </a:r>
            <a:r>
              <a:rPr lang="en-US" b="1" dirty="0"/>
              <a:t>Disorders: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Slower learning from negative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Decision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Inflexible Interoceptive Precision Updating</a:t>
            </a:r>
          </a:p>
          <a:p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10CA4-1FA5-547B-3CD2-26540F7BA8F5}"/>
              </a:ext>
            </a:extLst>
          </p:cNvPr>
          <p:cNvSpPr txBox="1"/>
          <p:nvPr/>
        </p:nvSpPr>
        <p:spPr>
          <a:xfrm>
            <a:off x="195837" y="3160368"/>
            <a:ext cx="1974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FMRI/EEG </a:t>
            </a:r>
            <a:r>
              <a:rPr lang="en-US" b="1" dirty="0"/>
              <a:t>Correlates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B6D8C9-40FE-34A9-7CBA-88A824D172BA}"/>
              </a:ext>
            </a:extLst>
          </p:cNvPr>
          <p:cNvGrpSpPr/>
          <p:nvPr/>
        </p:nvGrpSpPr>
        <p:grpSpPr>
          <a:xfrm>
            <a:off x="2508752" y="2868217"/>
            <a:ext cx="3868413" cy="1500511"/>
            <a:chOff x="5208358" y="10864"/>
            <a:chExt cx="3868413" cy="137449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672F3E-7276-B13A-2C6C-8D42A692D76E}"/>
                </a:ext>
              </a:extLst>
            </p:cNvPr>
            <p:cNvSpPr/>
            <p:nvPr/>
          </p:nvSpPr>
          <p:spPr>
            <a:xfrm>
              <a:off x="5208358" y="10864"/>
              <a:ext cx="3868413" cy="13744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0A2CCDD-080E-CB20-517F-05C89D7BB0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223" t="41941" r="1700" b="25139"/>
            <a:stretch/>
          </p:blipFill>
          <p:spPr>
            <a:xfrm>
              <a:off x="5320994" y="160485"/>
              <a:ext cx="3621879" cy="7733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A38599-8D7F-FAE3-B831-88565988F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9036" b="80433"/>
            <a:stretch/>
          </p:blipFill>
          <p:spPr>
            <a:xfrm>
              <a:off x="5267202" y="51326"/>
              <a:ext cx="959370" cy="227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F412D-3AD9-569D-F5DC-7B4B34F80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078" t="77246" r="6797"/>
            <a:stretch/>
          </p:blipFill>
          <p:spPr>
            <a:xfrm>
              <a:off x="5330725" y="951501"/>
              <a:ext cx="2361000" cy="424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5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42C8CEE-F36B-40CD-88A3-F3DA6852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956" y="563476"/>
            <a:ext cx="2700338" cy="994172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6514C4-BA76-49D9-8B14-64C6E49CF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799" y="842875"/>
            <a:ext cx="4181201" cy="27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BR_letterhead_general.pdf">
            <a:extLst>
              <a:ext uri="{FF2B5EF4-FFF2-40B4-BE49-F238E27FC236}">
                <a16:creationId xmlns:a16="http://schemas.microsoft.com/office/drawing/2014/main" id="{AD761E49-8097-4C4D-B5A7-589C1EFDBFD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7" b="86364"/>
          <a:stretch/>
        </p:blipFill>
        <p:spPr bwMode="auto">
          <a:xfrm>
            <a:off x="6948015" y="923094"/>
            <a:ext cx="1908160" cy="6817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CE08683-9C33-4C56-8FDE-FA2BB59DE4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33342" b="26556"/>
          <a:stretch/>
        </p:blipFill>
        <p:spPr>
          <a:xfrm>
            <a:off x="876040" y="1765771"/>
            <a:ext cx="2243059" cy="2703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0AEF1-C1A3-4CDE-B35B-D811C94989F1}"/>
              </a:ext>
            </a:extLst>
          </p:cNvPr>
          <p:cNvSpPr txBox="1"/>
          <p:nvPr/>
        </p:nvSpPr>
        <p:spPr>
          <a:xfrm>
            <a:off x="3078813" y="2784246"/>
            <a:ext cx="1564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Christopher Whyte</a:t>
            </a:r>
          </a:p>
        </p:txBody>
      </p:sp>
      <p:pic>
        <p:nvPicPr>
          <p:cNvPr id="13" name="Picture 2" descr="To Make Sense of the Present, Brains May Predict the Future | Quanta  Magazine">
            <a:extLst>
              <a:ext uri="{FF2B5EF4-FFF2-40B4-BE49-F238E27FC236}">
                <a16:creationId xmlns:a16="http://schemas.microsoft.com/office/drawing/2014/main" id="{52D4E55F-F1E0-4BD0-B012-2A6CB6FC3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r="11465"/>
          <a:stretch/>
        </p:blipFill>
        <p:spPr bwMode="auto">
          <a:xfrm>
            <a:off x="876039" y="4590554"/>
            <a:ext cx="2243060" cy="20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629FD-AB15-41D8-A439-D959F6FF1472}"/>
              </a:ext>
            </a:extLst>
          </p:cNvPr>
          <p:cNvSpPr txBox="1"/>
          <p:nvPr/>
        </p:nvSpPr>
        <p:spPr>
          <a:xfrm>
            <a:off x="3119099" y="5301731"/>
            <a:ext cx="1235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Karl </a:t>
            </a:r>
            <a:r>
              <a:rPr lang="en-US" b="1" dirty="0" err="1"/>
              <a:t>Friston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752A5-9210-8833-C6DD-20317CA86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799" y="3876832"/>
            <a:ext cx="4181201" cy="278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B5ADF-7EEF-5060-5E9E-AD6FA9A58A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590" t="8889" r="24898" b="53988"/>
          <a:stretch/>
        </p:blipFill>
        <p:spPr>
          <a:xfrm>
            <a:off x="7985425" y="5687091"/>
            <a:ext cx="881684" cy="9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83CAD-2E96-4ED5-81C6-5FBC1856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008" y="6304055"/>
            <a:ext cx="6180713" cy="382499"/>
          </a:xfrm>
        </p:spPr>
        <p:txBody>
          <a:bodyPr>
            <a:normAutofit/>
          </a:bodyPr>
          <a:lstStyle/>
          <a:p>
            <a:r>
              <a:rPr lang="en-US" b="1" u="sng" dirty="0"/>
              <a:t>Say hi</a:t>
            </a:r>
            <a:r>
              <a:rPr lang="en-US" b="1" dirty="0"/>
              <a:t> and see what happens?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FAE0B9-76A3-4B97-9DB7-857C1D53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60" y="501705"/>
            <a:ext cx="8418989" cy="777026"/>
          </a:xfrm>
        </p:spPr>
        <p:txBody>
          <a:bodyPr>
            <a:normAutofit fontScale="90000"/>
          </a:bodyPr>
          <a:lstStyle/>
          <a:p>
            <a:r>
              <a:rPr lang="en-US" sz="3200" b="1" u="sng" dirty="0"/>
              <a:t>Active inference</a:t>
            </a:r>
            <a:r>
              <a:rPr lang="en-US" sz="3200" dirty="0"/>
              <a:t>: taking action to improve inference</a:t>
            </a:r>
          </a:p>
        </p:txBody>
      </p:sp>
      <p:pic>
        <p:nvPicPr>
          <p:cNvPr id="2" name="Content Placeholder 4" descr="norpdf.gif">
            <a:extLst>
              <a:ext uri="{FF2B5EF4-FFF2-40B4-BE49-F238E27FC236}">
                <a16:creationId xmlns:a16="http://schemas.microsoft.com/office/drawing/2014/main" id="{0FD63FEC-FF17-0B0D-0E75-FCBEC330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94" t="4791" r="4255" b="16633"/>
          <a:stretch/>
        </p:blipFill>
        <p:spPr>
          <a:xfrm>
            <a:off x="3286125" y="2545486"/>
            <a:ext cx="5340473" cy="3190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059BC-A280-79B7-1B44-F9D27505DFF8}"/>
              </a:ext>
            </a:extLst>
          </p:cNvPr>
          <p:cNvSpPr txBox="1"/>
          <p:nvPr/>
        </p:nvSpPr>
        <p:spPr>
          <a:xfrm>
            <a:off x="4098333" y="5746112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</a:rPr>
              <a:t>Unfriendly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DD56F-F968-AF65-7C05-DEBEBAB0F908}"/>
              </a:ext>
            </a:extLst>
          </p:cNvPr>
          <p:cNvSpPr txBox="1"/>
          <p:nvPr/>
        </p:nvSpPr>
        <p:spPr>
          <a:xfrm>
            <a:off x="6598317" y="5746112"/>
            <a:ext cx="82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B050"/>
                </a:solidFill>
                <a:latin typeface="Arial"/>
              </a:rPr>
              <a:t>Friendly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CCABE-FC13-AAEE-65F3-729D4F600DAF}"/>
              </a:ext>
            </a:extLst>
          </p:cNvPr>
          <p:cNvSpPr txBox="1"/>
          <p:nvPr/>
        </p:nvSpPr>
        <p:spPr>
          <a:xfrm>
            <a:off x="5443291" y="5757378"/>
            <a:ext cx="82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Neutral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EA287-1A4B-56D7-8B04-97E74E47F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78"/>
          <a:stretch/>
        </p:blipFill>
        <p:spPr>
          <a:xfrm>
            <a:off x="866362" y="1895099"/>
            <a:ext cx="1821067" cy="407753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163624-D20C-2A52-74E5-E25D2B4DF576}"/>
              </a:ext>
            </a:extLst>
          </p:cNvPr>
          <p:cNvCxnSpPr/>
          <p:nvPr/>
        </p:nvCxnSpPr>
        <p:spPr>
          <a:xfrm flipV="1">
            <a:off x="5848292" y="2793330"/>
            <a:ext cx="0" cy="2759392"/>
          </a:xfrm>
          <a:prstGeom prst="line">
            <a:avLst/>
          </a:prstGeom>
          <a:ln w="3175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DD2B2A-B73F-8DC6-B623-C52ACEAB768B}"/>
              </a:ext>
            </a:extLst>
          </p:cNvPr>
          <p:cNvSpPr txBox="1"/>
          <p:nvPr/>
        </p:nvSpPr>
        <p:spPr>
          <a:xfrm rot="16200000">
            <a:off x="2578839" y="3865929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Probability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71B40-BB29-4374-F7D4-70B1DAC6C5B7}"/>
              </a:ext>
            </a:extLst>
          </p:cNvPr>
          <p:cNvSpPr txBox="1"/>
          <p:nvPr/>
        </p:nvSpPr>
        <p:spPr>
          <a:xfrm>
            <a:off x="3846290" y="2024846"/>
            <a:ext cx="37946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2100" b="1" dirty="0">
                <a:solidFill>
                  <a:srgbClr val="292934"/>
                </a:solidFill>
                <a:latin typeface="Arial"/>
              </a:rPr>
              <a:t>How friendly is this person?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CDE67-4EB7-766F-B720-27BF51F80AA5}"/>
              </a:ext>
            </a:extLst>
          </p:cNvPr>
          <p:cNvSpPr txBox="1"/>
          <p:nvPr/>
        </p:nvSpPr>
        <p:spPr>
          <a:xfrm>
            <a:off x="1207496" y="6057460"/>
            <a:ext cx="124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C00000"/>
                </a:solidFill>
                <a:latin typeface="Arial"/>
              </a:rPr>
              <a:t>Ambiguous Expression</a:t>
            </a:r>
          </a:p>
        </p:txBody>
      </p:sp>
    </p:spTree>
    <p:extLst>
      <p:ext uri="{BB962C8B-B14F-4D97-AF65-F5344CB8AC3E}">
        <p14:creationId xmlns:p14="http://schemas.microsoft.com/office/powerpoint/2010/main" val="248120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 descr="norpdf.gif">
            <a:extLst>
              <a:ext uri="{FF2B5EF4-FFF2-40B4-BE49-F238E27FC236}">
                <a16:creationId xmlns:a16="http://schemas.microsoft.com/office/drawing/2014/main" id="{1290F372-E282-8829-FE01-4978AA71F7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94" t="4791" r="4255" b="16633"/>
          <a:stretch/>
        </p:blipFill>
        <p:spPr>
          <a:xfrm>
            <a:off x="3286125" y="2545486"/>
            <a:ext cx="5340473" cy="3190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E59B14-615C-0128-151E-42066F853057}"/>
              </a:ext>
            </a:extLst>
          </p:cNvPr>
          <p:cNvSpPr txBox="1"/>
          <p:nvPr/>
        </p:nvSpPr>
        <p:spPr>
          <a:xfrm>
            <a:off x="4098333" y="5746112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FF0000"/>
                </a:solidFill>
                <a:latin typeface="Arial"/>
              </a:rPr>
              <a:t>Unfriendly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5F9907-80CA-6C8D-25EF-089D2EB44E33}"/>
              </a:ext>
            </a:extLst>
          </p:cNvPr>
          <p:cNvSpPr txBox="1"/>
          <p:nvPr/>
        </p:nvSpPr>
        <p:spPr>
          <a:xfrm>
            <a:off x="6598317" y="5746112"/>
            <a:ext cx="82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00B050"/>
                </a:solidFill>
                <a:latin typeface="Arial"/>
              </a:rPr>
              <a:t>Friendly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D1F82-B41C-3BBB-1473-8055ED796722}"/>
              </a:ext>
            </a:extLst>
          </p:cNvPr>
          <p:cNvSpPr txBox="1"/>
          <p:nvPr/>
        </p:nvSpPr>
        <p:spPr>
          <a:xfrm>
            <a:off x="5443291" y="5757378"/>
            <a:ext cx="8296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Neutral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7E1EEF-CCBD-AED5-001A-636D3BFD2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78"/>
          <a:stretch/>
        </p:blipFill>
        <p:spPr>
          <a:xfrm>
            <a:off x="866362" y="1895099"/>
            <a:ext cx="1821067" cy="407753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F20D3D-9143-AC56-57B0-0BE802FC878B}"/>
              </a:ext>
            </a:extLst>
          </p:cNvPr>
          <p:cNvCxnSpPr/>
          <p:nvPr/>
        </p:nvCxnSpPr>
        <p:spPr>
          <a:xfrm flipV="1">
            <a:off x="5848292" y="2793330"/>
            <a:ext cx="0" cy="2759392"/>
          </a:xfrm>
          <a:prstGeom prst="line">
            <a:avLst/>
          </a:prstGeom>
          <a:ln w="3175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844E88-637E-D74F-5F8C-6DDB1DC6C345}"/>
              </a:ext>
            </a:extLst>
          </p:cNvPr>
          <p:cNvSpPr txBox="1"/>
          <p:nvPr/>
        </p:nvSpPr>
        <p:spPr>
          <a:xfrm rot="16200000">
            <a:off x="2578839" y="3865929"/>
            <a:ext cx="1244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dirty="0">
                <a:solidFill>
                  <a:srgbClr val="292934"/>
                </a:solidFill>
                <a:latin typeface="Arial"/>
              </a:rPr>
              <a:t>Probability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F40F6-8522-C555-039E-883316516B7E}"/>
              </a:ext>
            </a:extLst>
          </p:cNvPr>
          <p:cNvSpPr txBox="1"/>
          <p:nvPr/>
        </p:nvSpPr>
        <p:spPr>
          <a:xfrm>
            <a:off x="3846290" y="2024846"/>
            <a:ext cx="37946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defRPr/>
            </a:pPr>
            <a:r>
              <a:rPr lang="en-US" sz="2100" b="1" dirty="0">
                <a:solidFill>
                  <a:srgbClr val="292934"/>
                </a:solidFill>
                <a:latin typeface="Arial"/>
              </a:rPr>
              <a:t>How friendly is this person?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32F7A19-A1F4-66E9-CE5E-1A4B4AA8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60" y="501705"/>
            <a:ext cx="8418989" cy="777026"/>
          </a:xfrm>
        </p:spPr>
        <p:txBody>
          <a:bodyPr>
            <a:normAutofit fontScale="90000"/>
          </a:bodyPr>
          <a:lstStyle/>
          <a:p>
            <a:r>
              <a:rPr lang="en-US" sz="3200" b="1" u="sng" dirty="0"/>
              <a:t>Active inference</a:t>
            </a:r>
            <a:r>
              <a:rPr lang="en-US" sz="3200" dirty="0"/>
              <a:t>: taking action to improve inference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99F9A4-AAB6-BE2E-735A-7801EE4DD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66" t="325" r="25462" b="-325"/>
          <a:stretch/>
        </p:blipFill>
        <p:spPr>
          <a:xfrm>
            <a:off x="891542" y="1894814"/>
            <a:ext cx="1765362" cy="4091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42C417-4F7A-56E0-81D9-0C1748583334}"/>
              </a:ext>
            </a:extLst>
          </p:cNvPr>
          <p:cNvSpPr txBox="1"/>
          <p:nvPr/>
        </p:nvSpPr>
        <p:spPr>
          <a:xfrm>
            <a:off x="1765092" y="1940825"/>
            <a:ext cx="851025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2100" b="1" dirty="0">
                <a:solidFill>
                  <a:srgbClr val="7030A0"/>
                </a:solidFill>
                <a:latin typeface="Arial"/>
              </a:rPr>
              <a:t>“Hi!”</a:t>
            </a:r>
            <a:endParaRPr lang="en-US" sz="2100" dirty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F1ECD5-5334-F47E-4B33-A3CBD04C3D36}"/>
              </a:ext>
            </a:extLst>
          </p:cNvPr>
          <p:cNvSpPr/>
          <p:nvPr/>
        </p:nvSpPr>
        <p:spPr>
          <a:xfrm>
            <a:off x="3783398" y="2779042"/>
            <a:ext cx="4129788" cy="27879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Content Placeholder 4" descr="norpdf.gif">
            <a:extLst>
              <a:ext uri="{FF2B5EF4-FFF2-40B4-BE49-F238E27FC236}">
                <a16:creationId xmlns:a16="http://schemas.microsoft.com/office/drawing/2014/main" id="{7B6FF7C3-5AD9-DCA0-FF3B-07AC1F6EDC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17" t="10126" r="16158" b="21684"/>
          <a:stretch/>
        </p:blipFill>
        <p:spPr>
          <a:xfrm>
            <a:off x="5974472" y="2808913"/>
            <a:ext cx="1824269" cy="27282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C37DE0-BAA5-2D18-AA16-FE1F75437917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6886606" y="2808913"/>
            <a:ext cx="1" cy="2728226"/>
          </a:xfrm>
          <a:prstGeom prst="line">
            <a:avLst/>
          </a:prstGeom>
          <a:ln w="3175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36FF6F-DE61-B1F2-4019-84C815A086C8}"/>
              </a:ext>
            </a:extLst>
          </p:cNvPr>
          <p:cNvSpPr txBox="1"/>
          <p:nvPr/>
        </p:nvSpPr>
        <p:spPr>
          <a:xfrm>
            <a:off x="1207496" y="6057460"/>
            <a:ext cx="124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en-US" sz="1350" b="1" dirty="0">
                <a:solidFill>
                  <a:srgbClr val="C00000"/>
                </a:solidFill>
                <a:latin typeface="Arial"/>
              </a:rPr>
              <a:t>Ambiguous Expression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D0700-6BF9-3FDB-ED5E-039718966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008" y="6304055"/>
            <a:ext cx="6180713" cy="382499"/>
          </a:xfrm>
        </p:spPr>
        <p:txBody>
          <a:bodyPr>
            <a:normAutofit/>
          </a:bodyPr>
          <a:lstStyle/>
          <a:p>
            <a:r>
              <a:rPr lang="en-US" b="1" u="sng" dirty="0"/>
              <a:t>Say hi</a:t>
            </a:r>
            <a:r>
              <a:rPr lang="en-US" b="1" dirty="0"/>
              <a:t> and see what happens?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88AFBD-FB35-6AD9-317C-94193D365679}"/>
              </a:ext>
            </a:extLst>
          </p:cNvPr>
          <p:cNvSpPr txBox="1">
            <a:spLocks/>
          </p:cNvSpPr>
          <p:nvPr/>
        </p:nvSpPr>
        <p:spPr>
          <a:xfrm>
            <a:off x="2767778" y="6344689"/>
            <a:ext cx="6180713" cy="38249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371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1540" indent="-10287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0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9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Start a conversation if you expect it will be rewarding!</a:t>
            </a:r>
          </a:p>
        </p:txBody>
      </p:sp>
    </p:spTree>
    <p:extLst>
      <p:ext uri="{BB962C8B-B14F-4D97-AF65-F5344CB8AC3E}">
        <p14:creationId xmlns:p14="http://schemas.microsoft.com/office/powerpoint/2010/main" val="67611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3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18548</TotalTime>
  <Words>2713</Words>
  <Application>Microsoft Office PowerPoint</Application>
  <PresentationFormat>On-screen Show (4:3)</PresentationFormat>
  <Paragraphs>583</Paragraphs>
  <Slides>78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1_Clarity</vt:lpstr>
      <vt:lpstr>Custom Design</vt:lpstr>
      <vt:lpstr>2_Clarity</vt:lpstr>
      <vt:lpstr>An Introduction to active inference</vt:lpstr>
      <vt:lpstr>What is active inference?</vt:lpstr>
      <vt:lpstr>What is active inference?</vt:lpstr>
      <vt:lpstr>Tutorial</vt:lpstr>
      <vt:lpstr>Social inference example</vt:lpstr>
      <vt:lpstr>PowerPoint Presentation</vt:lpstr>
      <vt:lpstr>PowerPoint Presentation</vt:lpstr>
      <vt:lpstr>Active inference: taking action to improve inference</vt:lpstr>
      <vt:lpstr>Active inference: taking action to improve inference</vt:lpstr>
      <vt:lpstr>Formalism</vt:lpstr>
      <vt:lpstr>Basics: Inference and Choice</vt:lpstr>
      <vt:lpstr>Expected free energy</vt:lpstr>
      <vt:lpstr>Expected free energy</vt:lpstr>
      <vt:lpstr>Reward-seeking</vt:lpstr>
      <vt:lpstr>Information-seeking</vt:lpstr>
      <vt:lpstr>Expected free energy</vt:lpstr>
      <vt:lpstr>Policies (π)</vt:lpstr>
      <vt:lpstr>Perception: Variational free energy</vt:lpstr>
      <vt:lpstr>PowerPoint Presentation</vt:lpstr>
      <vt:lpstr>PowerPoint Presentation</vt:lpstr>
      <vt:lpstr>Complexity minus accuracy</vt:lpstr>
      <vt:lpstr>Variational vs. Expected free energy</vt:lpstr>
      <vt:lpstr>Computing G and F: under a generative model of a task</vt:lpstr>
      <vt:lpstr>Graphical model depiction of active inference</vt:lpstr>
      <vt:lpstr>PowerPoint Presentation</vt:lpstr>
      <vt:lpstr>PowerPoint Presentation</vt:lpstr>
      <vt:lpstr>Static perception</vt:lpstr>
      <vt:lpstr>Static perception</vt:lpstr>
      <vt:lpstr>Dynamic perception</vt:lpstr>
      <vt:lpstr>Dynamic perception</vt:lpstr>
      <vt:lpstr>Dynamic perception</vt:lpstr>
      <vt:lpstr>Variational (Marginal) Message passing</vt:lpstr>
      <vt:lpstr>Variational Message passing</vt:lpstr>
      <vt:lpstr>Variational Message passing</vt:lpstr>
      <vt:lpstr>Variational Message passing</vt:lpstr>
      <vt:lpstr>Variational Message passing</vt:lpstr>
      <vt:lpstr>Variational Message passing</vt:lpstr>
      <vt:lpstr>Variational Message passing</vt:lpstr>
      <vt:lpstr>Variational Message passing</vt:lpstr>
      <vt:lpstr>Variational Message passing</vt:lpstr>
      <vt:lpstr>Variational Message passing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Evidence for predicted ERPs</vt:lpstr>
      <vt:lpstr>PowerPoint Presentation</vt:lpstr>
      <vt:lpstr>Decision-making</vt:lpstr>
      <vt:lpstr>Perform message passing for each policy in parallel</vt:lpstr>
      <vt:lpstr>PowerPoint Presentation</vt:lpstr>
      <vt:lpstr>PowerPoint Presentation</vt:lpstr>
      <vt:lpstr>PowerPoint Presentation</vt:lpstr>
      <vt:lpstr>Graphical model of POMDP structure</vt:lpstr>
      <vt:lpstr>PowerPoint Presentation</vt:lpstr>
      <vt:lpstr>PowerPoint Presentation</vt:lpstr>
      <vt:lpstr>PowerPoint Presentation</vt:lpstr>
      <vt:lpstr>PowerPoint Presentation</vt:lpstr>
      <vt:lpstr>Increased exploitation with learning</vt:lpstr>
      <vt:lpstr>Increased exploitation with learning</vt:lpstr>
      <vt:lpstr>Increased exploitation with learning</vt:lpstr>
      <vt:lpstr>Increased exploitation with learning</vt:lpstr>
      <vt:lpstr>Increased exploitation with learning</vt:lpstr>
      <vt:lpstr>Graphical model of POMDP structure</vt:lpstr>
      <vt:lpstr>Graphical model of POMDP structure</vt:lpstr>
      <vt:lpstr>Neural process theory</vt:lpstr>
      <vt:lpstr>Active Learning</vt:lpstr>
      <vt:lpstr>Active Learning</vt:lpstr>
      <vt:lpstr>Active Learning</vt:lpstr>
      <vt:lpstr>Active Learning</vt:lpstr>
      <vt:lpstr>Active Learning</vt:lpstr>
      <vt:lpstr>Summary</vt:lpstr>
      <vt:lpstr>How are these models useful?</vt:lpstr>
      <vt:lpstr>Empirical Studies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active inference</dc:title>
  <dc:creator>Ryan Smith</dc:creator>
  <cp:lastModifiedBy>Ryan Smith</cp:lastModifiedBy>
  <cp:revision>179</cp:revision>
  <dcterms:created xsi:type="dcterms:W3CDTF">2019-11-16T17:03:41Z</dcterms:created>
  <dcterms:modified xsi:type="dcterms:W3CDTF">2024-08-26T08:47:41Z</dcterms:modified>
</cp:coreProperties>
</file>